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92" r:id="rId1"/>
  </p:sldMasterIdLst>
  <p:notesMasterIdLst>
    <p:notesMasterId r:id="rId32"/>
  </p:notesMasterIdLst>
  <p:sldIdLst>
    <p:sldId id="343" r:id="rId2"/>
    <p:sldId id="258" r:id="rId3"/>
    <p:sldId id="259" r:id="rId4"/>
    <p:sldId id="260" r:id="rId5"/>
    <p:sldId id="325" r:id="rId6"/>
    <p:sldId id="326" r:id="rId7"/>
    <p:sldId id="327" r:id="rId8"/>
    <p:sldId id="328" r:id="rId9"/>
    <p:sldId id="330" r:id="rId10"/>
    <p:sldId id="331" r:id="rId11"/>
    <p:sldId id="333" r:id="rId12"/>
    <p:sldId id="334" r:id="rId13"/>
    <p:sldId id="335" r:id="rId14"/>
    <p:sldId id="336" r:id="rId15"/>
    <p:sldId id="342" r:id="rId16"/>
    <p:sldId id="339" r:id="rId17"/>
    <p:sldId id="340" r:id="rId18"/>
    <p:sldId id="341" r:id="rId19"/>
    <p:sldId id="277" r:id="rId20"/>
    <p:sldId id="317" r:id="rId21"/>
    <p:sldId id="318" r:id="rId22"/>
    <p:sldId id="298" r:id="rId23"/>
    <p:sldId id="299" r:id="rId24"/>
    <p:sldId id="292" r:id="rId25"/>
    <p:sldId id="300" r:id="rId26"/>
    <p:sldId id="301" r:id="rId27"/>
    <p:sldId id="302" r:id="rId28"/>
    <p:sldId id="303" r:id="rId29"/>
    <p:sldId id="304" r:id="rId30"/>
    <p:sldId id="305"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5pPr>
    <a:lvl6pPr marL="2286000" algn="l" defTabSz="914400" rtl="0" eaLnBrk="1" latinLnBrk="0" hangingPunct="1">
      <a:defRPr kern="1200">
        <a:solidFill>
          <a:schemeClr val="tx1"/>
        </a:solidFill>
        <a:latin typeface="Franklin Gothic Book" panose="020B0503020102020204" pitchFamily="34" charset="0"/>
        <a:ea typeface="+mn-ea"/>
        <a:cs typeface="+mn-cs"/>
      </a:defRPr>
    </a:lvl6pPr>
    <a:lvl7pPr marL="2743200" algn="l" defTabSz="914400" rtl="0" eaLnBrk="1" latinLnBrk="0" hangingPunct="1">
      <a:defRPr kern="1200">
        <a:solidFill>
          <a:schemeClr val="tx1"/>
        </a:solidFill>
        <a:latin typeface="Franklin Gothic Book" panose="020B0503020102020204" pitchFamily="34" charset="0"/>
        <a:ea typeface="+mn-ea"/>
        <a:cs typeface="+mn-cs"/>
      </a:defRPr>
    </a:lvl7pPr>
    <a:lvl8pPr marL="3200400" algn="l" defTabSz="914400" rtl="0" eaLnBrk="1" latinLnBrk="0" hangingPunct="1">
      <a:defRPr kern="1200">
        <a:solidFill>
          <a:schemeClr val="tx1"/>
        </a:solidFill>
        <a:latin typeface="Franklin Gothic Book" panose="020B0503020102020204" pitchFamily="34" charset="0"/>
        <a:ea typeface="+mn-ea"/>
        <a:cs typeface="+mn-cs"/>
      </a:defRPr>
    </a:lvl8pPr>
    <a:lvl9pPr marL="3657600" algn="l" defTabSz="914400" rtl="0" eaLnBrk="1" latinLnBrk="0" hangingPunct="1">
      <a:defRPr kern="1200">
        <a:solidFill>
          <a:schemeClr val="tx1"/>
        </a:solidFill>
        <a:latin typeface="Franklin Gothic Book" panose="020B0503020102020204" pitchFamily="34" charset="0"/>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78" autoAdjust="0"/>
    <p:restoredTop sz="87971" autoAdjust="0"/>
  </p:normalViewPr>
  <p:slideViewPr>
    <p:cSldViewPr snapToGrid="0">
      <p:cViewPr varScale="1">
        <p:scale>
          <a:sx n="48" d="100"/>
          <a:sy n="48" d="100"/>
        </p:scale>
        <p:origin x="-120" y="-133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Arial" panose="020B0604020202020204" pitchFamily="34" charset="0"/>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Arial" panose="020B0604020202020204" pitchFamily="34" charset="0"/>
              </a:defRPr>
            </a:lvl1pPr>
          </a:lstStyle>
          <a:p>
            <a:pPr>
              <a:defRPr/>
            </a:pPr>
            <a:fld id="{22F20DAF-07CC-4C3B-AEA1-11F04D550EBC}" type="datetimeFigureOut">
              <a:rPr lang="en-US"/>
              <a:pPr>
                <a:defRPr/>
              </a:pPr>
              <a:t>6/10/2016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Arial" panose="020B0604020202020204" pitchFamily="34"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Arial" panose="020B0604020202020204" pitchFamily="34" charset="0"/>
              </a:defRPr>
            </a:lvl1pPr>
          </a:lstStyle>
          <a:p>
            <a:pPr>
              <a:defRPr/>
            </a:pPr>
            <a:fld id="{4A5FE244-0193-48E2-BDE2-9888BA40FE9C}" type="slidenum">
              <a:rPr lang="en-US"/>
              <a:pPr>
                <a:defRPr/>
              </a:pPr>
              <a:t>‹#›</a:t>
            </a:fld>
            <a:endParaRPr lang="en-US" dirty="0"/>
          </a:p>
        </p:txBody>
      </p:sp>
    </p:spTree>
    <p:extLst>
      <p:ext uri="{BB962C8B-B14F-4D97-AF65-F5344CB8AC3E}">
        <p14:creationId xmlns:p14="http://schemas.microsoft.com/office/powerpoint/2010/main" xmlns="" val="12796477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A5FE244-0193-48E2-BDE2-9888BA40FE9C}" type="slidenum">
              <a:rPr lang="en-US" smtClean="0"/>
              <a:pPr>
                <a:defRPr/>
              </a:pPr>
              <a:t>1</a:t>
            </a:fld>
            <a:endParaRPr lang="en-US" dirty="0"/>
          </a:p>
        </p:txBody>
      </p:sp>
    </p:spTree>
    <p:extLst>
      <p:ext uri="{BB962C8B-B14F-4D97-AF65-F5344CB8AC3E}">
        <p14:creationId xmlns:p14="http://schemas.microsoft.com/office/powerpoint/2010/main" xmlns="" val="1745905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There are infrastructure costs to consider because computer network, email, or other systems are needed to support the data flows.</a:t>
            </a:r>
            <a:endParaRPr lang="en-US" dirty="0"/>
          </a:p>
        </p:txBody>
      </p:sp>
      <p:sp>
        <p:nvSpPr>
          <p:cNvPr id="4" name="Slide Number Placeholder 3"/>
          <p:cNvSpPr>
            <a:spLocks noGrp="1"/>
          </p:cNvSpPr>
          <p:nvPr>
            <p:ph type="sldNum" sz="quarter" idx="10"/>
          </p:nvPr>
        </p:nvSpPr>
        <p:spPr/>
        <p:txBody>
          <a:bodyPr/>
          <a:lstStyle/>
          <a:p>
            <a:pPr>
              <a:defRPr/>
            </a:pPr>
            <a:fld id="{4A5FE244-0193-48E2-BDE2-9888BA40FE9C}" type="slidenum">
              <a:rPr lang="en-US" smtClean="0"/>
              <a:pPr>
                <a:defRPr/>
              </a:pPr>
              <a:t>10</a:t>
            </a:fld>
            <a:endParaRPr lang="en-US" dirty="0"/>
          </a:p>
        </p:txBody>
      </p:sp>
    </p:spTree>
    <p:extLst>
      <p:ext uri="{BB962C8B-B14F-4D97-AF65-F5344CB8AC3E}">
        <p14:creationId xmlns:p14="http://schemas.microsoft.com/office/powerpoint/2010/main" xmlns="" val="3526810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Arial" panose="020B0604020202020204" pitchFamily="34" charset="0"/>
                <a:cs typeface="Arial" panose="020B0604020202020204" pitchFamily="34" charset="0"/>
              </a:rPr>
              <a:t>Notice symmetry of components. Outermost, hardware and people are actors</a:t>
            </a:r>
            <a:r>
              <a:rPr lang="en-US" baseline="0" dirty="0" smtClean="0">
                <a:latin typeface="Arial" panose="020B0604020202020204" pitchFamily="34" charset="0"/>
                <a:cs typeface="Arial" panose="020B0604020202020204" pitchFamily="34" charset="0"/>
              </a:rPr>
              <a:t> that</a:t>
            </a:r>
            <a:r>
              <a:rPr lang="en-US" dirty="0" smtClean="0">
                <a:latin typeface="Arial" panose="020B0604020202020204" pitchFamily="34" charset="0"/>
                <a:cs typeface="Arial" panose="020B0604020202020204" pitchFamily="34" charset="0"/>
              </a:rPr>
              <a:t> perform action.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Arial" panose="020B0604020202020204" pitchFamily="34" charset="0"/>
                <a:cs typeface="Arial" panose="020B0604020202020204" pitchFamily="34" charset="0"/>
              </a:rPr>
              <a:t>Software and procedure components are sets of instructions. Software is instructions for hardware and procedures are instructions for people.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Arial" panose="020B0604020202020204" pitchFamily="34" charset="0"/>
                <a:cs typeface="Arial" panose="020B0604020202020204" pitchFamily="34" charset="0"/>
              </a:rPr>
              <a:t>Data is the bridge between computer side and human side.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latin typeface="Arial" panose="020B0604020202020204" pitchFamily="34" charset="0"/>
                <a:cs typeface="Arial" panose="020B0604020202020204" pitchFamily="34" charset="0"/>
              </a:rPr>
              <a:t>Discuss examples</a:t>
            </a:r>
            <a:r>
              <a:rPr lang="en-US" baseline="0" dirty="0" smtClean="0">
                <a:latin typeface="Arial" panose="020B0604020202020204" pitchFamily="34" charset="0"/>
                <a:cs typeface="Arial" panose="020B0604020202020204" pitchFamily="34" charset="0"/>
              </a:rPr>
              <a:t> of automation, such as capturing Vendor data and performance data.</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451261B-A1DB-4E73-BA1F-7D0501FD8104}" type="slidenum">
              <a:rPr lang="en-US" smtClean="0"/>
              <a:pPr/>
              <a:t>11</a:t>
            </a:fld>
            <a:endParaRPr lang="en-US" dirty="0"/>
          </a:p>
        </p:txBody>
      </p:sp>
    </p:spTree>
    <p:extLst>
      <p:ext uri="{BB962C8B-B14F-4D97-AF65-F5344CB8AC3E}">
        <p14:creationId xmlns:p14="http://schemas.microsoft.com/office/powerpoint/2010/main" xmlns="" val="1736651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Consider performance data in Figure</a:t>
            </a:r>
            <a:r>
              <a:rPr lang="en-US" baseline="0" dirty="0" smtClean="0"/>
              <a:t> 2-6.</a:t>
            </a:r>
            <a:r>
              <a:rPr lang="en-US" dirty="0" smtClean="0"/>
              <a:t> General Sports frequently ships fewer items (Quantity Received) than requested (Quantity Ordered), and in one case, it shipped too many parts. In addition, </a:t>
            </a:r>
            <a:r>
              <a:rPr lang="en-US" sz="1200" dirty="0" smtClean="0"/>
              <a:t>Falcon Security</a:t>
            </a:r>
            <a:r>
              <a:rPr lang="en-US" dirty="0" smtClean="0"/>
              <a:t> received many items in damaged condition.</a:t>
            </a:r>
          </a:p>
          <a:p>
            <a:pPr marL="171450" indent="-171450">
              <a:buFont typeface="Arial" panose="020B0604020202020204" pitchFamily="34" charset="0"/>
              <a:buChar char="•"/>
            </a:pPr>
            <a:r>
              <a:rPr lang="en-US" dirty="0" smtClean="0"/>
              <a:t> This information makes</a:t>
            </a:r>
            <a:r>
              <a:rPr lang="en-US" baseline="0" dirty="0" smtClean="0"/>
              <a:t> </a:t>
            </a:r>
            <a:r>
              <a:rPr lang="en-US" sz="1200" b="0" i="0" u="none" strike="noStrike" kern="1200" baseline="0" dirty="0" smtClean="0">
                <a:solidFill>
                  <a:schemeClr val="tx1"/>
                </a:solidFill>
                <a:ea typeface="+mn-ea"/>
                <a:cs typeface="+mn-cs"/>
              </a:rPr>
              <a:t>Falcon Security’s buying process more effective.</a:t>
            </a:r>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panose="020B0604020202020204" pitchFamily="34" charset="0"/>
                <a:ea typeface="+mn-ea"/>
                <a:cs typeface="+mn-cs"/>
              </a:rPr>
              <a:t>Storing Vendor Product and Performance Data in one Database improves efficiency and effectiveness.</a:t>
            </a:r>
            <a:endParaRPr lang="en-US" b="0"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451261B-A1DB-4E73-BA1F-7D0501FD8104}" type="slidenum">
              <a:rPr lang="en-US" smtClean="0"/>
              <a:pPr/>
              <a:t>12</a:t>
            </a:fld>
            <a:endParaRPr lang="en-US" dirty="0"/>
          </a:p>
        </p:txBody>
      </p:sp>
    </p:spTree>
    <p:extLst>
      <p:ext uri="{BB962C8B-B14F-4D97-AF65-F5344CB8AC3E}">
        <p14:creationId xmlns:p14="http://schemas.microsoft.com/office/powerpoint/2010/main" xmlns="" val="455128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ln/>
        </p:spPr>
      </p:sp>
      <p:sp>
        <p:nvSpPr>
          <p:cNvPr id="36866" name="Notes Placeholder 2"/>
          <p:cNvSpPr>
            <a:spLocks noGrp="1"/>
          </p:cNvSpPr>
          <p:nvPr>
            <p:ph type="body" idx="1"/>
          </p:nvPr>
        </p:nvSpPr>
        <p:spPr>
          <a:noFill/>
          <a:ln/>
        </p:spPr>
        <p:txBody>
          <a:bodyPr/>
          <a:lstStyle/>
          <a:p>
            <a:pPr marL="171450" indent="-171450">
              <a:buFontTx/>
              <a:buChar char="•"/>
            </a:pPr>
            <a:r>
              <a:rPr lang="en-US" dirty="0" smtClean="0">
                <a:latin typeface="Arial" panose="020B0604020202020204" pitchFamily="34" charset="0"/>
                <a:cs typeface="Arial" panose="020B0604020202020204" pitchFamily="34" charset="0"/>
              </a:rPr>
              <a:t>Data:</a:t>
            </a:r>
            <a:r>
              <a:rPr lang="en-US" baseline="0" dirty="0" smtClean="0">
                <a:latin typeface="Arial" panose="020B0604020202020204" pitchFamily="34" charset="0"/>
                <a:cs typeface="Arial" panose="020B0604020202020204" pitchFamily="34" charset="0"/>
              </a:rPr>
              <a:t> each e</a:t>
            </a:r>
            <a:r>
              <a:rPr lang="en-US" dirty="0" smtClean="0">
                <a:latin typeface="Arial" panose="020B0604020202020204" pitchFamily="34" charset="0"/>
                <a:cs typeface="Arial" panose="020B0604020202020204" pitchFamily="34" charset="0"/>
              </a:rPr>
              <a:t>mployee's</a:t>
            </a:r>
            <a:r>
              <a:rPr lang="en-US" baseline="0" dirty="0" smtClean="0">
                <a:latin typeface="Arial" panose="020B0604020202020204" pitchFamily="34" charset="0"/>
                <a:cs typeface="Arial" panose="020B0604020202020204" pitchFamily="34" charset="0"/>
              </a:rPr>
              <a:t> hourly wage</a:t>
            </a:r>
            <a:r>
              <a:rPr lang="en-US" dirty="0" smtClean="0">
                <a:latin typeface="Arial" panose="020B0604020202020204" pitchFamily="34" charset="0"/>
                <a:cs typeface="Arial" panose="020B0604020202020204" pitchFamily="34" charset="0"/>
              </a:rPr>
              <a:t>. </a:t>
            </a:r>
          </a:p>
          <a:p>
            <a:pPr marL="171450" indent="-171450">
              <a:buFontTx/>
              <a:buChar char="•"/>
            </a:pPr>
            <a:r>
              <a:rPr lang="en-US" dirty="0" smtClean="0">
                <a:latin typeface="Arial" panose="020B0604020202020204" pitchFamily="34" charset="0"/>
                <a:cs typeface="Arial" panose="020B0604020202020204" pitchFamily="34" charset="0"/>
              </a:rPr>
              <a:t>Information:</a:t>
            </a:r>
            <a:r>
              <a:rPr lang="en-US" baseline="0"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average hourly wage;</a:t>
            </a:r>
            <a:r>
              <a:rPr lang="en-US" baseline="0" dirty="0" smtClean="0">
                <a:latin typeface="Arial" panose="020B0604020202020204" pitchFamily="34" charset="0"/>
                <a:cs typeface="Arial" panose="020B0604020202020204" pitchFamily="34" charset="0"/>
              </a:rPr>
              <a:t> graphic comparison of stock price to net income.</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7060C927-9730-406B-A5A7-7411772C4664}" type="slidenum">
              <a:rPr lang="en-US" smtClean="0"/>
              <a:pPr>
                <a:defRPr/>
              </a:pPr>
              <a:t>13</a:t>
            </a:fld>
            <a:endParaRPr lang="en-US" dirty="0"/>
          </a:p>
        </p:txBody>
      </p:sp>
    </p:spTree>
    <p:extLst>
      <p:ext uri="{BB962C8B-B14F-4D97-AF65-F5344CB8AC3E}">
        <p14:creationId xmlns:p14="http://schemas.microsoft.com/office/powerpoint/2010/main" xmlns="" val="3350006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a:ln/>
        </p:spPr>
      </p:sp>
      <p:sp>
        <p:nvSpPr>
          <p:cNvPr id="38914" name="Notes Placeholder 2"/>
          <p:cNvSpPr>
            <a:spLocks noGrp="1"/>
          </p:cNvSpPr>
          <p:nvPr>
            <p:ph type="body" idx="1"/>
          </p:nvPr>
        </p:nvSpPr>
        <p:spPr>
          <a:noFill/>
          <a:ln/>
        </p:spPr>
        <p:txBody>
          <a:bodyPr/>
          <a:lstStyle/>
          <a:p>
            <a:pPr marL="171450" indent="-171450">
              <a:buFontTx/>
              <a:buChar char="•"/>
            </a:pPr>
            <a:r>
              <a:rPr lang="en-US" dirty="0" smtClean="0">
                <a:latin typeface="Arial" panose="020B0604020202020204" pitchFamily="34" charset="0"/>
                <a:cs typeface="Arial" panose="020B0604020202020204" pitchFamily="34" charset="0"/>
              </a:rPr>
              <a:t>Does a graph contain information? If it shows a difference that makes a difference or if it presents data in a meaningful context, then it fits two of the definitions of information, and it’s tempting to say the graph displays information.</a:t>
            </a:r>
          </a:p>
          <a:p>
            <a:pPr marL="171450" indent="-171450">
              <a:buFontTx/>
              <a:buChar char="•"/>
            </a:pPr>
            <a:r>
              <a:rPr lang="en-US" dirty="0" smtClean="0">
                <a:latin typeface="Arial" panose="020B0604020202020204" pitchFamily="34" charset="0"/>
                <a:cs typeface="Arial" panose="020B0604020202020204" pitchFamily="34" charset="0"/>
              </a:rPr>
              <a:t>However, show that graph to your family dog. Does your dog find information in that graph?</a:t>
            </a:r>
          </a:p>
        </p:txBody>
      </p:sp>
      <p:sp>
        <p:nvSpPr>
          <p:cNvPr id="4" name="Slide Number Placeholder 3"/>
          <p:cNvSpPr>
            <a:spLocks noGrp="1"/>
          </p:cNvSpPr>
          <p:nvPr>
            <p:ph type="sldNum" sz="quarter" idx="5"/>
          </p:nvPr>
        </p:nvSpPr>
        <p:spPr/>
        <p:txBody>
          <a:bodyPr/>
          <a:lstStyle/>
          <a:p>
            <a:pPr>
              <a:defRPr/>
            </a:pPr>
            <a:fld id="{D4004FC5-E460-4273-B309-FA3CF8B71375}" type="slidenum">
              <a:rPr lang="en-US" smtClean="0"/>
              <a:pPr>
                <a:defRPr/>
              </a:pPr>
              <a:t>14</a:t>
            </a:fld>
            <a:endParaRPr lang="en-US" dirty="0"/>
          </a:p>
        </p:txBody>
      </p:sp>
    </p:spTree>
    <p:extLst>
      <p:ext uri="{BB962C8B-B14F-4D97-AF65-F5344CB8AC3E}">
        <p14:creationId xmlns:p14="http://schemas.microsoft.com/office/powerpoint/2010/main" xmlns="" val="553330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a:t>
            </a:r>
            <a:r>
              <a:rPr lang="en-US" sz="1200" b="0" i="0" u="none" strike="noStrike" kern="1200" baseline="0" dirty="0" smtClean="0">
                <a:solidFill>
                  <a:schemeClr val="tx1"/>
                </a:solidFill>
                <a:latin typeface="Arial" panose="020B0604020202020204" pitchFamily="34" charset="0"/>
                <a:ea typeface="+mn-ea"/>
                <a:cs typeface="+mn-cs"/>
              </a:rPr>
              <a:t>graph is data that you and other humans </a:t>
            </a:r>
            <a:r>
              <a:rPr lang="en-US" sz="1200" b="0" i="1" u="none" strike="noStrike" kern="1200" baseline="0" dirty="0" smtClean="0">
                <a:solidFill>
                  <a:schemeClr val="tx1"/>
                </a:solidFill>
                <a:latin typeface="Arial" panose="020B0604020202020204" pitchFamily="34" charset="0"/>
                <a:ea typeface="+mn-ea"/>
                <a:cs typeface="+mn-cs"/>
              </a:rPr>
              <a:t>perceive</a:t>
            </a:r>
            <a:r>
              <a:rPr lang="en-US" sz="1200" b="0" i="0" u="none" strike="noStrike" kern="1200" baseline="0" dirty="0" smtClean="0">
                <a:solidFill>
                  <a:schemeClr val="tx1"/>
                </a:solidFill>
                <a:latin typeface="Arial" panose="020B0604020202020204" pitchFamily="34" charset="0"/>
                <a:ea typeface="+mn-ea"/>
                <a:cs typeface="+mn-cs"/>
              </a:rPr>
              <a:t>, and from that perception you </a:t>
            </a:r>
            <a:r>
              <a:rPr lang="en-US" sz="1200" b="0" i="1" u="none" strike="noStrike" kern="1200" baseline="0" dirty="0" smtClean="0">
                <a:solidFill>
                  <a:schemeClr val="tx1"/>
                </a:solidFill>
                <a:latin typeface="Arial" panose="020B0604020202020204" pitchFamily="34" charset="0"/>
                <a:ea typeface="+mn-ea"/>
                <a:cs typeface="+mn-cs"/>
              </a:rPr>
              <a:t>conceive </a:t>
            </a:r>
            <a:r>
              <a:rPr lang="en-US" sz="1200" b="0" i="0" u="none" strike="noStrike" kern="1200" baseline="0" dirty="0" smtClean="0">
                <a:solidFill>
                  <a:schemeClr val="tx1"/>
                </a:solidFill>
                <a:latin typeface="Arial" panose="020B0604020202020204" pitchFamily="34" charset="0"/>
                <a:ea typeface="+mn-ea"/>
                <a:cs typeface="+mn-cs"/>
              </a:rPr>
              <a:t>information.</a:t>
            </a:r>
            <a:endParaRPr lang="en-US" dirty="0"/>
          </a:p>
        </p:txBody>
      </p:sp>
      <p:sp>
        <p:nvSpPr>
          <p:cNvPr id="4" name="Slide Number Placeholder 3"/>
          <p:cNvSpPr>
            <a:spLocks noGrp="1"/>
          </p:cNvSpPr>
          <p:nvPr>
            <p:ph type="sldNum" sz="quarter" idx="10"/>
          </p:nvPr>
        </p:nvSpPr>
        <p:spPr/>
        <p:txBody>
          <a:bodyPr/>
          <a:lstStyle/>
          <a:p>
            <a:pPr>
              <a:defRPr/>
            </a:pPr>
            <a:fld id="{4A5FE244-0193-48E2-BDE2-9888BA40FE9C}" type="slidenum">
              <a:rPr lang="en-US" smtClean="0"/>
              <a:pPr>
                <a:defRPr/>
              </a:pPr>
              <a:t>15</a:t>
            </a:fld>
            <a:endParaRPr lang="en-US" dirty="0"/>
          </a:p>
        </p:txBody>
      </p:sp>
    </p:spTree>
    <p:extLst>
      <p:ext uri="{BB962C8B-B14F-4D97-AF65-F5344CB8AC3E}">
        <p14:creationId xmlns:p14="http://schemas.microsoft.com/office/powerpoint/2010/main" xmlns="" val="703425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anose="020B0604020202020204" pitchFamily="34" charset="0"/>
                <a:cs typeface="Arial" panose="020B0604020202020204" pitchFamily="34" charset="0"/>
              </a:rPr>
              <a:t>Example of poor information--data in Figure 2-6 is incorrect,</a:t>
            </a:r>
            <a:r>
              <a:rPr lang="en-US" baseline="0"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there is no way buyers can make good decisions about </a:t>
            </a:r>
            <a:r>
              <a:rPr lang="en-US" sz="1200" kern="1200" dirty="0" smtClean="0">
                <a:solidFill>
                  <a:schemeClr val="tx1"/>
                </a:solidFill>
                <a:latin typeface="Arial" panose="020B0604020202020204" pitchFamily="34" charset="0"/>
                <a:ea typeface="+mn-ea"/>
                <a:cs typeface="Arial" panose="020B0604020202020204" pitchFamily="34" charset="0"/>
              </a:rPr>
              <a:t>parts procurement.</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451261B-A1DB-4E73-BA1F-7D0501FD8104}" type="slidenum">
              <a:rPr lang="en-US" smtClean="0"/>
              <a:pPr/>
              <a:t>17</a:t>
            </a:fld>
            <a:endParaRPr lang="en-US" dirty="0"/>
          </a:p>
        </p:txBody>
      </p:sp>
    </p:spTree>
    <p:extLst>
      <p:ext uri="{BB962C8B-B14F-4D97-AF65-F5344CB8AC3E}">
        <p14:creationId xmlns:p14="http://schemas.microsoft.com/office/powerpoint/2010/main" xmlns="" val="2202580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62" name="Notes Placeholder 2"/>
          <p:cNvSpPr>
            <a:spLocks noGrp="1"/>
          </p:cNvSpPr>
          <p:nvPr>
            <p:ph type="body" idx="1"/>
          </p:nvPr>
        </p:nvSpPr>
        <p:spPr bwMode="auto"/>
        <p:txBody>
          <a:bodyPr wrap="square" numCol="1" anchor="t" anchorCtr="0" compatLnSpc="1">
            <a:prstTxWarp prst="textNoShape">
              <a:avLst/>
            </a:prstTxWarp>
          </a:bodyPr>
          <a:lstStyle/>
          <a:p>
            <a:pPr fontAlgn="auto">
              <a:spcBef>
                <a:spcPct val="0"/>
              </a:spcBef>
              <a:spcAft>
                <a:spcPts val="0"/>
              </a:spcAft>
              <a:defRPr/>
            </a:pPr>
            <a:r>
              <a:rPr lang="en-US" dirty="0" smtClean="0"/>
              <a:t>GOALS</a:t>
            </a:r>
          </a:p>
          <a:p>
            <a:pPr marL="171450" indent="-171450" fontAlgn="auto">
              <a:spcBef>
                <a:spcPts val="0"/>
              </a:spcBef>
              <a:spcAft>
                <a:spcPts val="0"/>
              </a:spcAft>
              <a:buFont typeface="Arial" panose="020B0604020202020204" pitchFamily="34" charset="0"/>
              <a:buChar char="•"/>
              <a:defRPr/>
            </a:pPr>
            <a:r>
              <a:rPr lang="en-US" dirty="0" smtClean="0"/>
              <a:t>Introduce a second perspective for assessing the ethics of behavior: utilitarianism.</a:t>
            </a:r>
          </a:p>
          <a:p>
            <a:pPr marL="171450" indent="-171450" fontAlgn="auto">
              <a:spcBef>
                <a:spcPts val="0"/>
              </a:spcBef>
              <a:spcAft>
                <a:spcPts val="0"/>
              </a:spcAft>
              <a:buFont typeface="Arial" panose="020B0604020202020204" pitchFamily="34" charset="0"/>
              <a:buChar char="•"/>
              <a:defRPr/>
            </a:pPr>
            <a:r>
              <a:rPr lang="en-US" dirty="0" smtClean="0"/>
              <a:t>Ask students to assess the ethics of taking advantage of a co-worker’s absence.</a:t>
            </a:r>
          </a:p>
          <a:p>
            <a:pPr marL="171450" indent="-171450" fontAlgn="auto">
              <a:spcBef>
                <a:spcPts val="0"/>
              </a:spcBef>
              <a:spcAft>
                <a:spcPts val="0"/>
              </a:spcAft>
              <a:buFont typeface="Arial" panose="020B0604020202020204" pitchFamily="34" charset="0"/>
              <a:buChar char="•"/>
              <a:defRPr/>
            </a:pPr>
            <a:r>
              <a:rPr lang="en-IN" dirty="0" smtClean="0"/>
              <a:t>Compare and contrast the results of two different ethical perspectives.</a:t>
            </a:r>
            <a:endParaRPr lang="en-US" dirty="0"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8C79104E-9BDF-4F76-9CFB-EBFAD0284A9C}" type="slidenum">
              <a:rPr lang="en-US" altLang="en-US">
                <a:latin typeface="Arial" panose="020B0604020202020204" pitchFamily="34" charset="0"/>
                <a:cs typeface="Arial" panose="020B0604020202020204" pitchFamily="34" charset="0"/>
              </a:rPr>
              <a:pPr fontAlgn="base">
                <a:spcBef>
                  <a:spcPct val="0"/>
                </a:spcBef>
                <a:spcAft>
                  <a:spcPct val="0"/>
                </a:spcAft>
              </a:pPr>
              <a:t>19</a:t>
            </a:fld>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20139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cs typeface="Arial" panose="020B0604020202020204" pitchFamily="34" charset="0"/>
            </a:endParaRPr>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559C1439-0779-41A4-B9A4-2954EA586EA4}" type="slidenum">
              <a:rPr lang="en-US" altLang="en-US">
                <a:latin typeface="Arial" panose="020B0604020202020204" pitchFamily="34" charset="0"/>
              </a:rPr>
              <a:pPr fontAlgn="base">
                <a:spcBef>
                  <a:spcPct val="0"/>
                </a:spcBef>
                <a:spcAft>
                  <a:spcPct val="0"/>
                </a:spcAft>
              </a:pPr>
              <a:t>20</a:t>
            </a:fld>
            <a:endParaRPr lang="en-US" altLang="en-US" dirty="0">
              <a:latin typeface="Arial" panose="020B0604020202020204" pitchFamily="34" charset="0"/>
            </a:endParaRPr>
          </a:p>
        </p:txBody>
      </p:sp>
    </p:spTree>
    <p:extLst>
      <p:ext uri="{BB962C8B-B14F-4D97-AF65-F5344CB8AC3E}">
        <p14:creationId xmlns:p14="http://schemas.microsoft.com/office/powerpoint/2010/main" xmlns="" val="2514086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smtClean="0"/>
              <a:t>According to utilitarianism, is your action not to present Leslie’s alternative ethical?</a:t>
            </a:r>
            <a:endParaRPr lang="en-US" altLang="en-US" dirty="0" smtClean="0">
              <a:cs typeface="Arial" panose="020B0604020202020204" pitchFamily="34" charset="0"/>
            </a:endParaRPr>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5C43700D-BBD3-41C9-BF0B-74ACC555FBB9}" type="slidenum">
              <a:rPr lang="en-US" altLang="en-US">
                <a:latin typeface="Arial" panose="020B0604020202020204" pitchFamily="34" charset="0"/>
              </a:rPr>
              <a:pPr fontAlgn="base">
                <a:spcBef>
                  <a:spcPct val="0"/>
                </a:spcBef>
                <a:spcAft>
                  <a:spcPct val="0"/>
                </a:spcAft>
              </a:pPr>
              <a:t>21</a:t>
            </a:fld>
            <a:endParaRPr lang="en-US" altLang="en-US" dirty="0">
              <a:latin typeface="Arial" panose="020B0604020202020204" pitchFamily="34" charset="0"/>
            </a:endParaRPr>
          </a:p>
        </p:txBody>
      </p:sp>
    </p:spTree>
    <p:extLst>
      <p:ext uri="{BB962C8B-B14F-4D97-AF65-F5344CB8AC3E}">
        <p14:creationId xmlns:p14="http://schemas.microsoft.com/office/powerpoint/2010/main" xmlns="" val="117912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buFont typeface="Arial" panose="020B0604020202020204" pitchFamily="34" charset="0"/>
              <a:buNone/>
              <a:defRPr/>
            </a:pPr>
            <a:r>
              <a:rPr lang="en-US" dirty="0" smtClean="0"/>
              <a:t>Group needs better communication.</a:t>
            </a:r>
            <a:endParaRPr lang="en-US" dirty="0" smtClean="0">
              <a:solidFill>
                <a:srgbClr val="000000"/>
              </a:solidFill>
              <a:latin typeface="Arial" charset="0"/>
              <a:cs typeface="Arial" charset="0"/>
            </a:endParaRPr>
          </a:p>
          <a:p>
            <a:pPr marL="171450" indent="-171450" fontAlgn="auto">
              <a:spcBef>
                <a:spcPts val="0"/>
              </a:spcBef>
              <a:spcAft>
                <a:spcPts val="0"/>
              </a:spcAft>
              <a:buFont typeface="Arial" panose="020B0604020202020204" pitchFamily="34" charset="0"/>
              <a:buChar char="•"/>
              <a:defRPr/>
            </a:pPr>
            <a:r>
              <a:rPr lang="en-US" dirty="0" smtClean="0"/>
              <a:t>Illustrates a dysfunctional meeting.</a:t>
            </a:r>
          </a:p>
          <a:p>
            <a:pPr marL="171450" indent="-171450" fontAlgn="auto">
              <a:spcBef>
                <a:spcPts val="0"/>
              </a:spcBef>
              <a:spcAft>
                <a:spcPts val="0"/>
              </a:spcAft>
              <a:buFont typeface="Arial" panose="020B0604020202020204" pitchFamily="34" charset="0"/>
              <a:buChar char="•"/>
              <a:defRPr/>
            </a:pPr>
            <a:r>
              <a:rPr lang="en-US" dirty="0" smtClean="0"/>
              <a:t>Show some of the disadvantages of face-to-face meetings.</a:t>
            </a:r>
          </a:p>
          <a:p>
            <a:pPr marL="171450" indent="-171450" fontAlgn="auto">
              <a:spcBef>
                <a:spcPts val="0"/>
              </a:spcBef>
              <a:spcAft>
                <a:spcPts val="0"/>
              </a:spcAft>
              <a:buFont typeface="Arial" panose="020B0604020202020204" pitchFamily="34" charset="0"/>
              <a:buChar char="•"/>
              <a:defRPr/>
            </a:pPr>
            <a:r>
              <a:rPr lang="en-US" dirty="0" smtClean="0"/>
              <a:t>Show some of the disadvantages of a group’s use of email.</a:t>
            </a:r>
          </a:p>
          <a:p>
            <a:pPr marL="171450" indent="-171450" fontAlgn="auto">
              <a:spcBef>
                <a:spcPts val="0"/>
              </a:spcBef>
              <a:spcAft>
                <a:spcPts val="0"/>
              </a:spcAft>
              <a:buFont typeface="Arial" panose="020B0604020202020204" pitchFamily="34" charset="0"/>
              <a:buChar char="•"/>
              <a:defRPr/>
            </a:pPr>
            <a:r>
              <a:rPr lang="en-US" dirty="0" smtClean="0"/>
              <a:t>Show behavior of disinterested group member.</a:t>
            </a:r>
          </a:p>
          <a:p>
            <a:pPr marL="628650" lvl="1" indent="-171450" fontAlgn="auto">
              <a:spcBef>
                <a:spcPts val="0"/>
              </a:spcBef>
              <a:spcAft>
                <a:spcPts val="0"/>
              </a:spcAft>
              <a:buFont typeface="Arial" panose="020B0604020202020204" pitchFamily="34" charset="0"/>
              <a:buChar char="–"/>
              <a:defRPr/>
            </a:pPr>
            <a:r>
              <a:rPr lang="en-US" dirty="0" smtClean="0"/>
              <a:t>Look at the statements and behaviors of Felix. It appears he is disassociated from the group. Have the class identify those clues. Downloading an attached Word or pdf isn’t complicated. So, did Felix really try? If he had a problem downloading the file, why didn’t he try to solve it?</a:t>
            </a:r>
            <a:endParaRPr lang="en-US" dirty="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D136A4E6-7107-4ABC-9758-2690CD8B05F8}" type="slidenum">
              <a:rPr lang="en-US" altLang="en-US">
                <a:latin typeface="Arial" panose="020B0604020202020204" pitchFamily="34" charset="0"/>
              </a:rPr>
              <a:pPr fontAlgn="base">
                <a:spcBef>
                  <a:spcPct val="0"/>
                </a:spcBef>
                <a:spcAft>
                  <a:spcPct val="0"/>
                </a:spcAft>
              </a:pPr>
              <a:t>2</a:t>
            </a:fld>
            <a:endParaRPr lang="en-US" altLang="en-US" dirty="0">
              <a:latin typeface="Arial" panose="020B0604020202020204" pitchFamily="34" charset="0"/>
            </a:endParaRPr>
          </a:p>
        </p:txBody>
      </p:sp>
    </p:spTree>
    <p:extLst>
      <p:ext uri="{BB962C8B-B14F-4D97-AF65-F5344CB8AC3E}">
        <p14:creationId xmlns:p14="http://schemas.microsoft.com/office/powerpoint/2010/main" xmlns="" val="2368000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EF763A8B-9FC4-44A3-9EC8-F9A4D17AED3A}" type="slidenum">
              <a:rPr lang="en-US" altLang="en-US">
                <a:latin typeface="Arial" panose="020B0604020202020204" pitchFamily="34" charset="0"/>
                <a:cs typeface="Arial" panose="020B0604020202020204" pitchFamily="34" charset="0"/>
              </a:rPr>
              <a:pPr fontAlgn="base">
                <a:spcBef>
                  <a:spcPct val="0"/>
                </a:spcBef>
                <a:spcAft>
                  <a:spcPct val="0"/>
                </a:spcAft>
              </a:pPr>
              <a:t>22</a:t>
            </a:fld>
            <a:endParaRPr lang="en-US" altLang="en-US" dirty="0">
              <a:latin typeface="Arial" panose="020B0604020202020204" pitchFamily="34" charset="0"/>
              <a:cs typeface="Arial" panose="020B0604020202020204" pitchFamily="34" charset="0"/>
            </a:endParaRPr>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626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dirty="0" smtClean="0"/>
              <a:t>Raise the level of professionalism in the class.</a:t>
            </a:r>
          </a:p>
          <a:p>
            <a:pPr marL="171450" indent="-171450">
              <a:spcBef>
                <a:spcPct val="0"/>
              </a:spcBef>
              <a:buFontTx/>
              <a:buChar char="•"/>
            </a:pPr>
            <a:r>
              <a:rPr lang="en-US" altLang="en-US" dirty="0" smtClean="0"/>
              <a:t>Explore empathetic thinking and discuss why it’s smart.</a:t>
            </a:r>
          </a:p>
          <a:p>
            <a:pPr marL="171450" indent="-171450">
              <a:spcBef>
                <a:spcPct val="0"/>
              </a:spcBef>
              <a:buFontTx/>
              <a:buChar char="•"/>
            </a:pPr>
            <a:r>
              <a:rPr lang="en-US" altLang="en-US" dirty="0" smtClean="0"/>
              <a:t>Discuss two applications of empathetic thinking.</a:t>
            </a:r>
          </a:p>
          <a:p>
            <a:pPr marL="171450" indent="-171450">
              <a:spcBef>
                <a:spcPct val="0"/>
              </a:spcBef>
              <a:buFontTx/>
              <a:buChar char="•"/>
            </a:pPr>
            <a:r>
              <a:rPr lang="en-US" altLang="en-US" dirty="0" smtClean="0"/>
              <a:t>Emphasize that a problem is a perception and that perceptions differ among people.</a:t>
            </a:r>
          </a:p>
          <a:p>
            <a:pPr marL="171450" indent="-171450">
              <a:spcBef>
                <a:spcPct val="0"/>
              </a:spcBef>
              <a:buFontTx/>
              <a:buChar char="•"/>
            </a:pPr>
            <a:r>
              <a:rPr lang="en-US" altLang="en-US" dirty="0" smtClean="0"/>
              <a:t>Discuss that different problem perceptions require different information systems.</a:t>
            </a:r>
          </a:p>
        </p:txBody>
      </p:sp>
    </p:spTree>
    <p:extLst>
      <p:ext uri="{BB962C8B-B14F-4D97-AF65-F5344CB8AC3E}">
        <p14:creationId xmlns:p14="http://schemas.microsoft.com/office/powerpoint/2010/main" xmlns="" val="1719930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FF1B9E2E-E970-4D80-8179-3C0FED8E8658}" type="slidenum">
              <a:rPr lang="en-US" altLang="en-US">
                <a:latin typeface="Arial" panose="020B0604020202020204" pitchFamily="34" charset="0"/>
                <a:cs typeface="Arial" panose="020B0604020202020204" pitchFamily="34" charset="0"/>
              </a:rPr>
              <a:pPr fontAlgn="base">
                <a:spcBef>
                  <a:spcPct val="0"/>
                </a:spcBef>
                <a:spcAft>
                  <a:spcPct val="0"/>
                </a:spcAft>
              </a:pPr>
              <a:t>23</a:t>
            </a:fld>
            <a:endParaRPr lang="en-US" altLang="en-US" dirty="0">
              <a:latin typeface="Arial" panose="020B0604020202020204" pitchFamily="34" charset="0"/>
              <a:cs typeface="Arial" panose="020B0604020202020204" pitchFamily="34" charset="0"/>
            </a:endParaRPr>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830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smtClean="0"/>
              <a:t>Imagine yourself in that meeting. If everyone engages in egocentric thinking, what will happen? The meeting</a:t>
            </a:r>
          </a:p>
          <a:p>
            <a:pPr>
              <a:spcBef>
                <a:spcPct val="0"/>
              </a:spcBef>
            </a:pPr>
            <a:r>
              <a:rPr lang="en-US" altLang="en-US" dirty="0" smtClean="0"/>
              <a:t>will be argumentative and acrimonious and likely will end with nothing accomplished.</a:t>
            </a:r>
          </a:p>
        </p:txBody>
      </p:sp>
    </p:spTree>
    <p:extLst>
      <p:ext uri="{BB962C8B-B14F-4D97-AF65-F5344CB8AC3E}">
        <p14:creationId xmlns:p14="http://schemas.microsoft.com/office/powerpoint/2010/main" xmlns="" val="3666826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smtClean="0"/>
              <a:t>Chapter investigates ways information systems can support collaboration. It defines collaboration, discusses collaborative activities and criteria for successful collaboration. Discusses kinds of work collaborative teams do, requirements for collaborative information systems, important collaborative tools for improving communicating content. Three different collaboration IS are presented for student collaborations. Chapter ends with a discussion of collaboration in 2025!</a:t>
            </a:r>
          </a:p>
          <a:p>
            <a:pPr>
              <a:spcBef>
                <a:spcPct val="0"/>
              </a:spcBef>
            </a:pPr>
            <a:endParaRPr lang="en-US" altLang="en-US" dirty="0" smtClean="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FC04569D-D5EA-4759-8F00-BDA59E54874B}" type="slidenum">
              <a:rPr lang="en-US" altLang="en-US">
                <a:latin typeface="Arial" panose="020B0604020202020204" pitchFamily="34" charset="0"/>
              </a:rPr>
              <a:pPr fontAlgn="base">
                <a:spcBef>
                  <a:spcPct val="0"/>
                </a:spcBef>
                <a:spcAft>
                  <a:spcPct val="0"/>
                </a:spcAft>
              </a:pPr>
              <a:t>24</a:t>
            </a:fld>
            <a:endParaRPr lang="en-US" altLang="en-US" dirty="0">
              <a:latin typeface="Arial" panose="020B0604020202020204" pitchFamily="34" charset="0"/>
            </a:endParaRPr>
          </a:p>
        </p:txBody>
      </p:sp>
    </p:spTree>
    <p:extLst>
      <p:ext uri="{BB962C8B-B14F-4D97-AF65-F5344CB8AC3E}">
        <p14:creationId xmlns:p14="http://schemas.microsoft.com/office/powerpoint/2010/main" xmlns="" val="2277624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240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dirty="0" smtClean="0"/>
              <a:t>This is a diagram of the chapter development process that transforms a draft chapter in Word, PowerPoint, and PNG image format into PDF pages. This text was developed by a collaborative team, using Office 365.</a:t>
            </a:r>
          </a:p>
        </p:txBody>
      </p:sp>
    </p:spTree>
    <p:extLst>
      <p:ext uri="{BB962C8B-B14F-4D97-AF65-F5344CB8AC3E}">
        <p14:creationId xmlns:p14="http://schemas.microsoft.com/office/powerpoint/2010/main" xmlns="" val="132516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4995" name="Rectangle 3"/>
          <p:cNvSpPr>
            <a:spLocks noGrp="1" noChangeArrowheads="1"/>
          </p:cNvSpPr>
          <p:nvPr>
            <p:ph type="body" idx="1"/>
          </p:nvPr>
        </p:nvSpPr>
        <p:spPr>
          <a:ln/>
          <a:extLst/>
        </p:spPr>
        <p:txBody>
          <a:bodyPr/>
          <a:lstStyle/>
          <a:p>
            <a:pPr fontAlgn="auto">
              <a:spcBef>
                <a:spcPts val="0"/>
              </a:spcBef>
              <a:spcAft>
                <a:spcPts val="0"/>
              </a:spcAft>
              <a:defRPr/>
            </a:pPr>
            <a:r>
              <a:rPr lang="en-US" dirty="0" smtClean="0"/>
              <a:t>This slide shows a Google Hangout group conversation.  </a:t>
            </a:r>
          </a:p>
          <a:p>
            <a:pPr marL="171450" indent="-171450" fontAlgn="auto">
              <a:spcBef>
                <a:spcPts val="0"/>
              </a:spcBef>
              <a:spcAft>
                <a:spcPts val="0"/>
              </a:spcAft>
              <a:buFont typeface="Arial" pitchFamily="34" charset="0"/>
              <a:buChar char="•"/>
              <a:defRPr/>
            </a:pPr>
            <a:r>
              <a:rPr lang="en-US" dirty="0" smtClean="0"/>
              <a:t>Notice three participants sharing a common whiteboard.  Each can write or draw on whiteboard.  At end of meetings, whiteboards were saved and placed on team’s SharePoint site to be used as meeting minutes.</a:t>
            </a:r>
          </a:p>
          <a:p>
            <a:pPr fontAlgn="auto">
              <a:spcBef>
                <a:spcPts val="0"/>
              </a:spcBef>
              <a:spcAft>
                <a:spcPts val="0"/>
              </a:spcAft>
              <a:defRPr/>
            </a:pPr>
            <a:endParaRPr lang="en-US" dirty="0" smtClean="0"/>
          </a:p>
        </p:txBody>
      </p:sp>
    </p:spTree>
    <p:extLst>
      <p:ext uri="{BB962C8B-B14F-4D97-AF65-F5344CB8AC3E}">
        <p14:creationId xmlns:p14="http://schemas.microsoft.com/office/powerpoint/2010/main" xmlns="" val="981433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endParaRPr lang="en-US" altLang="en-US" dirty="0" smtClean="0"/>
          </a:p>
        </p:txBody>
      </p:sp>
    </p:spTree>
    <p:extLst>
      <p:ext uri="{BB962C8B-B14F-4D97-AF65-F5344CB8AC3E}">
        <p14:creationId xmlns:p14="http://schemas.microsoft.com/office/powerpoint/2010/main" xmlns="" val="296332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smtClean="0"/>
              <a:t>Chapter investigates ways information systems can support collaboration. It defines collaboration; discusses collaborative activities and criteria for successful collaboration; discusses kinds of work collaborative teams do, requirements for collaborative information systems; and discusses important collaborative tools for improving communicating content. The chapter ends with a discussion of collaboration in 2026!</a:t>
            </a:r>
          </a:p>
          <a:p>
            <a:pPr>
              <a:spcBef>
                <a:spcPct val="0"/>
              </a:spcBef>
            </a:pPr>
            <a:endParaRPr lang="en-US" altLang="en-US" dirty="0" smtClean="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8CA80957-1DD5-4E45-90DE-43E910DB1724}" type="slidenum">
              <a:rPr lang="en-US" altLang="en-US">
                <a:latin typeface="Arial" panose="020B0604020202020204" pitchFamily="34" charset="0"/>
              </a:rPr>
              <a:pPr fontAlgn="base">
                <a:spcBef>
                  <a:spcPct val="0"/>
                </a:spcBef>
                <a:spcAft>
                  <a:spcPct val="0"/>
                </a:spcAft>
              </a:pPr>
              <a:t>3</a:t>
            </a:fld>
            <a:endParaRPr lang="en-US" altLang="en-US" dirty="0">
              <a:latin typeface="Arial" panose="020B0604020202020204" pitchFamily="34" charset="0"/>
            </a:endParaRPr>
          </a:p>
        </p:txBody>
      </p:sp>
    </p:spTree>
    <p:extLst>
      <p:ext uri="{BB962C8B-B14F-4D97-AF65-F5344CB8AC3E}">
        <p14:creationId xmlns:p14="http://schemas.microsoft.com/office/powerpoint/2010/main" xmlns="" val="177927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D0FB6C49-BE2A-49E1-97D4-B0288C23BA2A}" type="slidenum">
              <a:rPr lang="en-US" altLang="en-US">
                <a:latin typeface="Arial" panose="020B0604020202020204" pitchFamily="34" charset="0"/>
                <a:cs typeface="Arial" panose="020B0604020202020204" pitchFamily="34" charset="0"/>
              </a:rPr>
              <a:pPr fontAlgn="base">
                <a:spcBef>
                  <a:spcPct val="0"/>
                </a:spcBef>
                <a:spcAft>
                  <a:spcPct val="0"/>
                </a:spcAft>
              </a:pPr>
              <a:t>4</a:t>
            </a:fld>
            <a:endParaRPr lang="en-US" altLang="en-US" dirty="0">
              <a:latin typeface="Arial" panose="020B0604020202020204" pitchFamily="34" charset="0"/>
              <a:cs typeface="Arial" panose="020B0604020202020204" pitchFamily="34" charset="0"/>
            </a:endParaRPr>
          </a:p>
        </p:txBody>
      </p:sp>
      <p:sp>
        <p:nvSpPr>
          <p:cNvPr id="16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dirty="0" smtClean="0"/>
              <a:t>Mateo's concerns are legitimate. Changing Falcon Security from a company that </a:t>
            </a:r>
            <a:r>
              <a:rPr lang="en-US" altLang="en-US" i="1" dirty="0" smtClean="0"/>
              <a:t>buys</a:t>
            </a:r>
            <a:r>
              <a:rPr lang="en-US" altLang="en-US" dirty="0" smtClean="0"/>
              <a:t> drones to a company that </a:t>
            </a:r>
            <a:r>
              <a:rPr lang="en-US" altLang="en-US" i="1" dirty="0" smtClean="0"/>
              <a:t>makes</a:t>
            </a:r>
            <a:r>
              <a:rPr lang="en-US" altLang="en-US" dirty="0" smtClean="0"/>
              <a:t> drones would be a big change. It would change not only </a:t>
            </a:r>
            <a:r>
              <a:rPr lang="en-US" altLang="en-US" i="1" dirty="0" smtClean="0"/>
              <a:t>what</a:t>
            </a:r>
            <a:r>
              <a:rPr lang="en-US" altLang="en-US" dirty="0" smtClean="0"/>
              <a:t> the company does but </a:t>
            </a:r>
            <a:r>
              <a:rPr lang="en-US" altLang="en-US" i="1" dirty="0" smtClean="0"/>
              <a:t>how</a:t>
            </a:r>
            <a:r>
              <a:rPr lang="en-US" altLang="en-US" dirty="0" smtClean="0"/>
              <a:t> the company does it, too.</a:t>
            </a:r>
          </a:p>
        </p:txBody>
      </p:sp>
    </p:spTree>
    <p:extLst>
      <p:ext uri="{BB962C8B-B14F-4D97-AF65-F5344CB8AC3E}">
        <p14:creationId xmlns:p14="http://schemas.microsoft.com/office/powerpoint/2010/main" xmlns="" val="111472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 typeface="Arial" panose="020B0604020202020204" pitchFamily="34" charset="0"/>
              <a:buChar char="•"/>
            </a:pPr>
            <a:r>
              <a:rPr lang="en-US" altLang="en-US" dirty="0" smtClean="0"/>
              <a:t>Figure 2-1</a:t>
            </a:r>
            <a:r>
              <a:rPr lang="en-US" altLang="en-US" baseline="0" dirty="0" smtClean="0"/>
              <a:t> is a</a:t>
            </a:r>
            <a:r>
              <a:rPr lang="en-US" altLang="en-US" dirty="0" smtClean="0"/>
              <a:t> business model of a hypothetical online bicycle part retailer named Best Bikes. We will show how to create an abstraction of Best Bikes' basic business processes, then how these processes could be modified if the company decided to 3D-print its own parts rather than buying them from its parts suppliers.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panose="020B0604020202020204" pitchFamily="34" charset="0"/>
                <a:ea typeface="+mn-ea"/>
                <a:cs typeface="+mn-cs"/>
              </a:rPr>
              <a:t>Note there are two vendor data repositories: one used by Buyers to select vendors, the other used by Operations to store order data.</a:t>
            </a:r>
            <a:endParaRPr lang="en-US" altLang="en-US" dirty="0" smtClean="0"/>
          </a:p>
          <a:p>
            <a:pPr>
              <a:spcBef>
                <a:spcPct val="0"/>
              </a:spcBef>
            </a:pPr>
            <a:endParaRPr lang="en-US" altLang="en-US" dirty="0" smtClean="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3AE78858-A4E2-4CE3-86A2-D686D67BA0B6}" type="slidenum">
              <a:rPr lang="en-US" altLang="en-US">
                <a:latin typeface="Arial" panose="020B0604020202020204" pitchFamily="34" charset="0"/>
              </a:rPr>
              <a:pPr fontAlgn="base">
                <a:spcBef>
                  <a:spcPct val="0"/>
                </a:spcBef>
                <a:spcAft>
                  <a:spcPct val="0"/>
                </a:spcAft>
              </a:pPr>
              <a:t>5</a:t>
            </a:fld>
            <a:endParaRPr lang="en-US" altLang="en-US" dirty="0">
              <a:latin typeface="Arial" panose="020B0604020202020204" pitchFamily="34" charset="0"/>
            </a:endParaRPr>
          </a:p>
        </p:txBody>
      </p:sp>
    </p:spTree>
    <p:extLst>
      <p:ext uri="{BB962C8B-B14F-4D97-AF65-F5344CB8AC3E}">
        <p14:creationId xmlns:p14="http://schemas.microsoft.com/office/powerpoint/2010/main" xmlns="" val="3025808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latin typeface="Arial" panose="020B0604020202020204" pitchFamily="34" charset="0"/>
                <a:ea typeface="+mn-ea"/>
                <a:cs typeface="+mn-cs"/>
              </a:rPr>
              <a:t>Best Bikes considering 3D printing its own parts in an effort to reduce costs and carry a large selection of parts. </a:t>
            </a:r>
            <a:r>
              <a:rPr lang="en-US" dirty="0" smtClean="0">
                <a:latin typeface="Arial" panose="020B0604020202020204" pitchFamily="34" charset="0"/>
                <a:cs typeface="Arial" panose="020B0604020202020204" pitchFamily="34" charset="0"/>
              </a:rPr>
              <a:t>Notice the single data</a:t>
            </a:r>
            <a:r>
              <a:rPr lang="en-US" baseline="0" dirty="0" smtClean="0">
                <a:latin typeface="Arial" panose="020B0604020202020204" pitchFamily="34" charset="0"/>
                <a:cs typeface="Arial" panose="020B0604020202020204" pitchFamily="34" charset="0"/>
              </a:rPr>
              <a:t> repository share by Buyer and Operations.</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Arial" panose="020B0604020202020204" pitchFamily="34" charset="0"/>
              </a:rPr>
              <a:t>New role for 3D printing added.  Operations needs to decide whether to manufacture in-house using 3D printing.</a:t>
            </a:r>
          </a:p>
          <a:p>
            <a:pPr marL="171450" indent="-171450">
              <a:buFont typeface="Arial" panose="020B0604020202020204" pitchFamily="34" charset="0"/>
              <a:buChar char="•"/>
            </a:pPr>
            <a:r>
              <a:rPr lang="en-US" sz="1200" kern="1200" dirty="0" smtClean="0">
                <a:solidFill>
                  <a:schemeClr val="tx1"/>
                </a:solidFill>
                <a:effectLst/>
                <a:latin typeface="Arial" panose="020B0604020202020204" pitchFamily="34" charset="0"/>
                <a:ea typeface="+mn-ea"/>
                <a:cs typeface="Arial" panose="020B0604020202020204" pitchFamily="34" charset="0"/>
              </a:rPr>
              <a:t>Process diagrams provide means to communicate with others about process structure and possible changes.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451261B-A1DB-4E73-BA1F-7D0501FD8104}" type="slidenum">
              <a:rPr lang="en-US" smtClean="0"/>
              <a:pPr/>
              <a:t>6</a:t>
            </a:fld>
            <a:endParaRPr lang="en-US" dirty="0"/>
          </a:p>
        </p:txBody>
      </p:sp>
    </p:spTree>
    <p:extLst>
      <p:ext uri="{BB962C8B-B14F-4D97-AF65-F5344CB8AC3E}">
        <p14:creationId xmlns:p14="http://schemas.microsoft.com/office/powerpoint/2010/main" xmlns="" val="1725857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2-3 shows  need to </a:t>
            </a:r>
            <a:r>
              <a:rPr lang="en-US" sz="1200" b="0" i="0" u="none" strike="noStrike" kern="1200" baseline="0" dirty="0" smtClean="0">
                <a:solidFill>
                  <a:schemeClr val="tx1"/>
                </a:solidFill>
                <a:latin typeface="Arial" panose="020B0604020202020204" pitchFamily="34" charset="0"/>
                <a:ea typeface="+mn-ea"/>
                <a:cs typeface="+mn-cs"/>
              </a:rPr>
              <a:t>further define the subprocesses </a:t>
            </a:r>
            <a:r>
              <a:rPr lang="en-US" sz="1200" b="0" i="1" u="none" strike="noStrike" kern="1200" baseline="0" dirty="0" smtClean="0">
                <a:solidFill>
                  <a:schemeClr val="tx1"/>
                </a:solidFill>
                <a:latin typeface="Arial" panose="020B0604020202020204" pitchFamily="34" charset="0"/>
                <a:ea typeface="+mn-ea"/>
                <a:cs typeface="+mn-cs"/>
              </a:rPr>
              <a:t>Make the Product </a:t>
            </a:r>
            <a:r>
              <a:rPr lang="en-US" sz="1200" b="0" i="0" u="none" strike="noStrike" kern="1200" baseline="0" dirty="0" smtClean="0">
                <a:solidFill>
                  <a:schemeClr val="tx1"/>
                </a:solidFill>
                <a:latin typeface="Arial" panose="020B0604020202020204" pitchFamily="34" charset="0"/>
                <a:ea typeface="+mn-ea"/>
                <a:cs typeface="+mn-cs"/>
              </a:rPr>
              <a:t>and </a:t>
            </a:r>
            <a:r>
              <a:rPr lang="en-US" sz="1200" b="0" i="1" u="none" strike="noStrike" kern="1200" baseline="0" dirty="0" smtClean="0">
                <a:solidFill>
                  <a:schemeClr val="tx1"/>
                </a:solidFill>
                <a:latin typeface="Arial" panose="020B0604020202020204" pitchFamily="34" charset="0"/>
                <a:ea typeface="+mn-ea"/>
                <a:cs typeface="+mn-cs"/>
              </a:rPr>
              <a:t>Check Product Quality. </a:t>
            </a:r>
            <a:endParaRPr lang="en-US" dirty="0"/>
          </a:p>
        </p:txBody>
      </p:sp>
      <p:sp>
        <p:nvSpPr>
          <p:cNvPr id="4" name="Slide Number Placeholder 3"/>
          <p:cNvSpPr>
            <a:spLocks noGrp="1"/>
          </p:cNvSpPr>
          <p:nvPr>
            <p:ph type="sldNum" sz="quarter" idx="10"/>
          </p:nvPr>
        </p:nvSpPr>
        <p:spPr/>
        <p:txBody>
          <a:bodyPr/>
          <a:lstStyle/>
          <a:p>
            <a:pPr>
              <a:defRPr/>
            </a:pPr>
            <a:fld id="{4A5FE244-0193-48E2-BDE2-9888BA40FE9C}" type="slidenum">
              <a:rPr lang="en-US" smtClean="0"/>
              <a:pPr>
                <a:defRPr/>
              </a:pPr>
              <a:t>7</a:t>
            </a:fld>
            <a:endParaRPr lang="en-US" dirty="0"/>
          </a:p>
        </p:txBody>
      </p:sp>
    </p:spTree>
    <p:extLst>
      <p:ext uri="{BB962C8B-B14F-4D97-AF65-F5344CB8AC3E}">
        <p14:creationId xmlns:p14="http://schemas.microsoft.com/office/powerpoint/2010/main" xmlns="" val="48717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latin typeface="Arial" panose="020B0604020202020204" pitchFamily="34" charset="0"/>
                <a:ea typeface="+mn-ea"/>
                <a:cs typeface="+mn-cs"/>
              </a:rPr>
              <a:t>One element of Best Bikes' strategy is to have the largest selection of parts in the industry. It is investigating whether 3D printing will help accomplish that strategy.</a:t>
            </a:r>
          </a:p>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451261B-A1DB-4E73-BA1F-7D0501FD8104}" type="slidenum">
              <a:rPr lang="en-US" smtClean="0"/>
              <a:pPr/>
              <a:t>8</a:t>
            </a:fld>
            <a:endParaRPr lang="en-US" dirty="0"/>
          </a:p>
        </p:txBody>
      </p:sp>
    </p:spTree>
    <p:extLst>
      <p:ext uri="{BB962C8B-B14F-4D97-AF65-F5344CB8AC3E}">
        <p14:creationId xmlns:p14="http://schemas.microsoft.com/office/powerpoint/2010/main" xmlns="" val="2772775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Costs not directly. One major source is labor cost labor to perform process activities. </a:t>
            </a:r>
          </a:p>
        </p:txBody>
      </p:sp>
      <p:sp>
        <p:nvSpPr>
          <p:cNvPr id="4" name="Slide Number Placeholder 3"/>
          <p:cNvSpPr>
            <a:spLocks noGrp="1"/>
          </p:cNvSpPr>
          <p:nvPr>
            <p:ph type="sldNum" sz="quarter" idx="10"/>
          </p:nvPr>
        </p:nvSpPr>
        <p:spPr/>
        <p:txBody>
          <a:bodyPr/>
          <a:lstStyle/>
          <a:p>
            <a:fld id="{6BC19E57-52F0-4749-BF07-A8029B004DA5}" type="slidenum">
              <a:rPr lang="en-US" smtClean="0"/>
              <a:pPr/>
              <a:t>9</a:t>
            </a:fld>
            <a:endParaRPr lang="en-US" dirty="0"/>
          </a:p>
        </p:txBody>
      </p:sp>
    </p:spTree>
    <p:extLst>
      <p:ext uri="{BB962C8B-B14F-4D97-AF65-F5344CB8AC3E}">
        <p14:creationId xmlns:p14="http://schemas.microsoft.com/office/powerpoint/2010/main" xmlns="" val="338583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3 Slide">
    <p:spTree>
      <p:nvGrpSpPr>
        <p:cNvPr id="1" name=""/>
        <p:cNvGrpSpPr/>
        <p:nvPr/>
      </p:nvGrpSpPr>
      <p:grpSpPr>
        <a:xfrm>
          <a:off x="0" y="0"/>
          <a:ext cx="0" cy="0"/>
          <a:chOff x="0" y="0"/>
          <a:chExt cx="0" cy="0"/>
        </a:xfrm>
      </p:grpSpPr>
      <p:sp>
        <p:nvSpPr>
          <p:cNvPr id="13" name="Rectangle 3"/>
          <p:cNvSpPr>
            <a:spLocks noGrp="1" noChangeArrowheads="1"/>
          </p:cNvSpPr>
          <p:nvPr>
            <p:ph type="subTitle" idx="1"/>
          </p:nvPr>
        </p:nvSpPr>
        <p:spPr>
          <a:xfrm>
            <a:off x="1828800" y="3886200"/>
            <a:ext cx="8737600" cy="1219200"/>
          </a:xfrm>
          <a:solidFill>
            <a:srgbClr val="FFFAFA"/>
          </a:solidFill>
          <a:ln w="25400">
            <a:solidFill>
              <a:schemeClr val="accent1"/>
            </a:solidFill>
          </a:ln>
        </p:spPr>
        <p:txBody>
          <a:bodyPr anchor="ctr"/>
          <a:lstStyle>
            <a:lvl1pPr marL="0" marR="0" indent="0" algn="ctr" defTabSz="914400" rtl="0" eaLnBrk="1" fontAlgn="base" latinLnBrk="0" hangingPunct="1">
              <a:lnSpc>
                <a:spcPct val="100000"/>
              </a:lnSpc>
              <a:spcBef>
                <a:spcPct val="20000"/>
              </a:spcBef>
              <a:spcAft>
                <a:spcPct val="0"/>
              </a:spcAft>
              <a:buClr>
                <a:schemeClr val="accent1"/>
              </a:buClr>
              <a:buSzPct val="65000"/>
              <a:buFont typeface="Arial" pitchFamily="34" charset="0"/>
              <a:buNone/>
              <a:tabLst/>
              <a:defRPr sz="4400">
                <a:solidFill>
                  <a:schemeClr val="tx1"/>
                </a:solidFill>
                <a:latin typeface="Arial" pitchFamily="34" charset="0"/>
                <a:ea typeface="Verdana" pitchFamily="34" charset="0"/>
                <a:cs typeface="Arial" pitchFamily="34" charset="0"/>
              </a:defRPr>
            </a:lvl1pPr>
          </a:lstStyle>
          <a:p>
            <a:r>
              <a:rPr lang="en-US" smtClean="0"/>
              <a:t>Click to edit Master subtitle style</a:t>
            </a:r>
            <a:endParaRPr lang="en-US" dirty="0" smtClean="0"/>
          </a:p>
        </p:txBody>
      </p:sp>
      <p:sp>
        <p:nvSpPr>
          <p:cNvPr id="10" name="Title 9"/>
          <p:cNvSpPr>
            <a:spLocks noGrp="1"/>
          </p:cNvSpPr>
          <p:nvPr>
            <p:ph type="title"/>
          </p:nvPr>
        </p:nvSpPr>
        <p:spPr>
          <a:xfrm>
            <a:off x="3666436" y="1524000"/>
            <a:ext cx="4920974" cy="1905000"/>
          </a:xfrm>
          <a:solidFill>
            <a:schemeClr val="bg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lstStyle>
            <a:lvl1pPr algn="ctr" rtl="0" eaLnBrk="0" fontAlgn="base" hangingPunct="0">
              <a:spcBef>
                <a:spcPct val="0"/>
              </a:spcBef>
              <a:spcAft>
                <a:spcPct val="0"/>
              </a:spcAft>
              <a:defRPr lang="en-US" sz="4800" b="0" kern="1200" dirty="0">
                <a:solidFill>
                  <a:schemeClr val="tx1"/>
                </a:solidFill>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4" name="Footer Placeholder 4"/>
          <p:cNvSpPr>
            <a:spLocks noGrp="1"/>
          </p:cNvSpPr>
          <p:nvPr>
            <p:ph type="ftr" sz="quarter" idx="10"/>
          </p:nvPr>
        </p:nvSpPr>
        <p:spPr/>
        <p:txBody>
          <a:bodyPr/>
          <a:lstStyle>
            <a:lvl1pPr>
              <a:defRPr smtClean="0">
                <a:latin typeface="Arial" panose="020B0604020202020204" pitchFamily="34" charset="0"/>
                <a:cs typeface="Arial" panose="020B0604020202020204" pitchFamily="34" charset="0"/>
              </a:defRPr>
            </a:lvl1pPr>
          </a:lstStyle>
          <a:p>
            <a:pPr>
              <a:defRPr/>
            </a:pPr>
            <a:r>
              <a:rPr lang="en-US" dirty="0"/>
              <a:t>Copyright © 2017 Pearson Education, Inc.</a:t>
            </a:r>
          </a:p>
        </p:txBody>
      </p:sp>
    </p:spTree>
    <p:extLst>
      <p:ext uri="{BB962C8B-B14F-4D97-AF65-F5344CB8AC3E}">
        <p14:creationId xmlns:p14="http://schemas.microsoft.com/office/powerpoint/2010/main" xmlns="" val="1156334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8"/>
          <p:cNvSpPr txBox="1">
            <a:spLocks noChangeArrowheads="1"/>
          </p:cNvSpPr>
          <p:nvPr/>
        </p:nvSpPr>
        <p:spPr bwMode="auto">
          <a:xfrm>
            <a:off x="10160000" y="6248400"/>
            <a:ext cx="1219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400" dirty="0">
                <a:latin typeface="Arial" panose="020B0604020202020204" pitchFamily="34" charset="0"/>
                <a:cs typeface="Arial" panose="020B0604020202020204" pitchFamily="34" charset="0"/>
              </a:rPr>
              <a:t>2-</a:t>
            </a:r>
            <a:fld id="{2C341644-FC99-4D0B-8607-0F9E9D9B6BEE}" type="slidenum">
              <a:rPr lang="en-US" altLang="en-US" sz="1400">
                <a:latin typeface="Arial" panose="020B0604020202020204" pitchFamily="34" charset="0"/>
                <a:cs typeface="Arial" panose="020B0604020202020204" pitchFamily="34" charset="0"/>
              </a:rPr>
              <a:pPr algn="r" eaLnBrk="1" hangingPunct="1"/>
              <a:t>‹#›</a:t>
            </a:fld>
            <a:endParaRPr lang="en-US" altLang="en-US" sz="1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826438" y="365759"/>
            <a:ext cx="10515600" cy="1097280"/>
          </a:xfrm>
          <a:solidFill>
            <a:srgbClr val="FAF1BC"/>
          </a:solidFill>
          <a:ln w="12700">
            <a:solidFill>
              <a:schemeClr val="tx1"/>
            </a:solidFill>
          </a:ln>
        </p:spPr>
        <p:txBody>
          <a:bodyPr/>
          <a:lstStyle>
            <a:lvl1pPr>
              <a:defRPr lang="en-US" dirty="0"/>
            </a:lvl1pPr>
          </a:lstStyle>
          <a:p>
            <a:pPr lvl="0"/>
            <a:r>
              <a:rPr lang="en-US" smtClean="0"/>
              <a:t>Click to edit Master title style</a:t>
            </a:r>
            <a:endParaRPr lang="en-US" dirty="0"/>
          </a:p>
        </p:txBody>
      </p:sp>
      <p:sp>
        <p:nvSpPr>
          <p:cNvPr id="5" name="Text Placeholder 2"/>
          <p:cNvSpPr>
            <a:spLocks noGrp="1"/>
          </p:cNvSpPr>
          <p:nvPr>
            <p:ph idx="1"/>
          </p:nvPr>
        </p:nvSpPr>
        <p:spPr bwMode="auto">
          <a:xfrm>
            <a:off x="772583" y="1559616"/>
            <a:ext cx="10515600" cy="3840480"/>
          </a:xfrm>
          <a:prstGeom prst="rect">
            <a:avLst/>
          </a:prstGeom>
          <a:solidFill>
            <a:srgbClr val="FFFFFF"/>
          </a:solidFill>
          <a:ln>
            <a:noFill/>
          </a:ln>
          <a:extLst/>
        </p:spPr>
        <p:txBody>
          <a:bodyPr/>
          <a:lstStyle>
            <a:lvl1pPr marL="228600" indent="-228600">
              <a:buFont typeface="Arial" pitchFamily="34" charset="0"/>
              <a:buChar char="•"/>
              <a:tabLst/>
              <a:defRPr/>
            </a:lvl1pPr>
            <a:lvl2pPr marL="463550" indent="-238125">
              <a:buClr>
                <a:srgbClr val="000A1E"/>
              </a:buClr>
              <a:buFont typeface="Arial" pitchFamily="34" charset="0"/>
              <a:buChar char="•"/>
              <a:defRPr/>
            </a:lvl2pPr>
            <a:lvl3pPr marL="622300" indent="-277813">
              <a:buClr>
                <a:srgbClr val="000A1E"/>
              </a:buClr>
              <a:buFont typeface="Arial" panose="020B0604020202020204" pitchFamily="34" charset="0"/>
              <a:buChar char="–"/>
              <a:tabLst/>
              <a:defRPr/>
            </a:lvl3pPr>
            <a:lvl4pPr marL="1087438" indent="-346075">
              <a:buClr>
                <a:srgbClr val="000A1E"/>
              </a:buClr>
              <a:buFont typeface="Wingdings" pitchFamily="2" charset="2"/>
              <a:buChar char="Ø"/>
              <a:defRPr/>
            </a:lvl4pPr>
            <a:lvl5pPr marL="1316038" indent="-346075">
              <a:buClr>
                <a:srgbClr val="000A1E"/>
              </a:buClr>
              <a:buFont typeface="Courier New" pitchFamily="49" charset="0"/>
              <a:buChar char="o"/>
              <a:defRPr/>
            </a:lvl5pPr>
          </a:lstStyle>
          <a:p>
            <a:pPr lvl="0"/>
            <a:r>
              <a:rPr lang="en-US" dirty="0" smtClean="0"/>
              <a:t>Click to edit Master text styles</a:t>
            </a:r>
          </a:p>
          <a:p>
            <a:pPr lvl="2"/>
            <a:r>
              <a:rPr lang="en-US" dirty="0" smtClean="0"/>
              <a:t>Second level</a:t>
            </a:r>
          </a:p>
          <a:p>
            <a:pPr lvl="3"/>
            <a:r>
              <a:rPr lang="en-US" dirty="0" smtClean="0"/>
              <a:t>Third level</a:t>
            </a:r>
          </a:p>
        </p:txBody>
      </p:sp>
      <p:sp>
        <p:nvSpPr>
          <p:cNvPr id="6" name="Footer Placeholder 4"/>
          <p:cNvSpPr>
            <a:spLocks noGrp="1"/>
          </p:cNvSpPr>
          <p:nvPr>
            <p:ph type="ftr" sz="quarter" idx="10"/>
          </p:nvPr>
        </p:nvSpPr>
        <p:spPr>
          <a:xfrm>
            <a:off x="1990725" y="6248400"/>
            <a:ext cx="8229600" cy="304800"/>
          </a:xfrm>
        </p:spPr>
        <p:txBody>
          <a:bodyPr/>
          <a:lstStyle>
            <a:lvl1pPr>
              <a:defRPr smtClean="0">
                <a:latin typeface="Arial" panose="020B0604020202020204" pitchFamily="34" charset="0"/>
                <a:cs typeface="Arial" panose="020B0604020202020204" pitchFamily="34" charset="0"/>
              </a:defRPr>
            </a:lvl1pPr>
          </a:lstStyle>
          <a:p>
            <a:pPr>
              <a:defRPr/>
            </a:pPr>
            <a:r>
              <a:rPr lang="en-US" dirty="0"/>
              <a:t>Copyright © 2017 Pearson Education, Inc.</a:t>
            </a:r>
          </a:p>
        </p:txBody>
      </p:sp>
    </p:spTree>
    <p:extLst>
      <p:ext uri="{BB962C8B-B14F-4D97-AF65-F5344CB8AC3E}">
        <p14:creationId xmlns:p14="http://schemas.microsoft.com/office/powerpoint/2010/main" xmlns="" val="2340490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TextBox 8"/>
          <p:cNvSpPr txBox="1">
            <a:spLocks noChangeArrowheads="1"/>
          </p:cNvSpPr>
          <p:nvPr/>
        </p:nvSpPr>
        <p:spPr bwMode="auto">
          <a:xfrm>
            <a:off x="10160000" y="6248400"/>
            <a:ext cx="1219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400" dirty="0">
                <a:latin typeface="Arial" panose="020B0604020202020204" pitchFamily="34" charset="0"/>
                <a:cs typeface="Arial" panose="020B0604020202020204" pitchFamily="34" charset="0"/>
              </a:rPr>
              <a:t>2-</a:t>
            </a:r>
            <a:fld id="{3BCDA995-0AA7-40F1-9E8E-1E4D79FB0838}" type="slidenum">
              <a:rPr lang="en-US" altLang="en-US" sz="1400">
                <a:latin typeface="Arial" panose="020B0604020202020204" pitchFamily="34" charset="0"/>
                <a:cs typeface="Arial" panose="020B0604020202020204" pitchFamily="34" charset="0"/>
              </a:rPr>
              <a:pPr algn="r" eaLnBrk="1" hangingPunct="1"/>
              <a:t>‹#›</a:t>
            </a:fld>
            <a:endParaRPr lang="en-US" altLang="en-US" sz="1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844641" y="365126"/>
            <a:ext cx="10515600" cy="1097280"/>
          </a:xfrm>
          <a:solidFill>
            <a:srgbClr val="FAF1BC"/>
          </a:solidFill>
          <a:ln w="12700">
            <a:solidFill>
              <a:schemeClr val="tx1"/>
            </a:solidFill>
          </a:ln>
        </p:spPr>
        <p:txBody>
          <a:bodyPr/>
          <a:lstStyle>
            <a:lvl1pPr>
              <a:defRPr lang="en-US" dirty="0"/>
            </a:lvl1pPr>
          </a:lstStyle>
          <a:p>
            <a:pPr lvl="0"/>
            <a:r>
              <a:rPr lang="en-US" smtClean="0"/>
              <a:t>Click to edit Master title style</a:t>
            </a:r>
            <a:endParaRPr lang="en-US" dirty="0"/>
          </a:p>
        </p:txBody>
      </p:sp>
      <p:sp>
        <p:nvSpPr>
          <p:cNvPr id="4" name="Footer Placeholder 4"/>
          <p:cNvSpPr>
            <a:spLocks noGrp="1"/>
          </p:cNvSpPr>
          <p:nvPr>
            <p:ph type="ftr" sz="quarter" idx="10"/>
          </p:nvPr>
        </p:nvSpPr>
        <p:spPr>
          <a:xfrm>
            <a:off x="1990725" y="6248400"/>
            <a:ext cx="8229600" cy="304800"/>
          </a:xfrm>
        </p:spPr>
        <p:txBody>
          <a:bodyPr/>
          <a:lstStyle>
            <a:lvl1pPr>
              <a:defRPr smtClean="0">
                <a:latin typeface="Arial" panose="020B0604020202020204" pitchFamily="34" charset="0"/>
                <a:cs typeface="Arial" panose="020B0604020202020204" pitchFamily="34" charset="0"/>
              </a:defRPr>
            </a:lvl1pPr>
          </a:lstStyle>
          <a:p>
            <a:pPr>
              <a:defRPr/>
            </a:pPr>
            <a:r>
              <a:rPr lang="en-US" dirty="0"/>
              <a:t>Copyright © 2017 Pearson Education, Inc.</a:t>
            </a:r>
          </a:p>
        </p:txBody>
      </p:sp>
    </p:spTree>
    <p:extLst>
      <p:ext uri="{BB962C8B-B14F-4D97-AF65-F5344CB8AC3E}">
        <p14:creationId xmlns:p14="http://schemas.microsoft.com/office/powerpoint/2010/main" xmlns="" val="3936442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spTree>
      <p:nvGrpSpPr>
        <p:cNvPr id="1" name=""/>
        <p:cNvGrpSpPr/>
        <p:nvPr/>
      </p:nvGrpSpPr>
      <p:grpSpPr>
        <a:xfrm>
          <a:off x="0" y="0"/>
          <a:ext cx="0" cy="0"/>
          <a:chOff x="0" y="0"/>
          <a:chExt cx="0" cy="0"/>
        </a:xfrm>
      </p:grpSpPr>
      <p:sp>
        <p:nvSpPr>
          <p:cNvPr id="2" name="TextBox 8"/>
          <p:cNvSpPr txBox="1">
            <a:spLocks noChangeArrowheads="1"/>
          </p:cNvSpPr>
          <p:nvPr/>
        </p:nvSpPr>
        <p:spPr bwMode="auto">
          <a:xfrm>
            <a:off x="10160000" y="6248400"/>
            <a:ext cx="1219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400" dirty="0">
                <a:latin typeface="Arial" panose="020B0604020202020204" pitchFamily="34" charset="0"/>
                <a:cs typeface="Arial" panose="020B0604020202020204" pitchFamily="34" charset="0"/>
              </a:rPr>
              <a:t>2-</a:t>
            </a:r>
            <a:fld id="{DD341639-9F08-4E12-9028-D5D82EEFD173}" type="slidenum">
              <a:rPr lang="en-US" altLang="en-US" sz="1400">
                <a:latin typeface="Arial" panose="020B0604020202020204" pitchFamily="34" charset="0"/>
                <a:cs typeface="Arial" panose="020B0604020202020204" pitchFamily="34" charset="0"/>
              </a:rPr>
              <a:pPr algn="r" eaLnBrk="1" hangingPunct="1"/>
              <a:t>‹#›</a:t>
            </a:fld>
            <a:endParaRPr lang="en-US" altLang="en-US" sz="1400" dirty="0">
              <a:latin typeface="Arial" panose="020B0604020202020204" pitchFamily="34" charset="0"/>
              <a:cs typeface="Arial" panose="020B0604020202020204" pitchFamily="34" charset="0"/>
            </a:endParaRPr>
          </a:p>
        </p:txBody>
      </p:sp>
      <p:sp>
        <p:nvSpPr>
          <p:cNvPr id="3" name="Footer Placeholder 4"/>
          <p:cNvSpPr>
            <a:spLocks noGrp="1"/>
          </p:cNvSpPr>
          <p:nvPr>
            <p:ph type="ftr" sz="quarter" idx="10"/>
          </p:nvPr>
        </p:nvSpPr>
        <p:spPr>
          <a:xfrm>
            <a:off x="2005013" y="6248400"/>
            <a:ext cx="8229600" cy="304800"/>
          </a:xfrm>
        </p:spPr>
        <p:txBody>
          <a:bodyPr/>
          <a:lstStyle>
            <a:lvl1pPr>
              <a:defRPr lang="en-US" smtClean="0">
                <a:solidFill>
                  <a:srgbClr val="000A1E"/>
                </a:solidFill>
                <a:cs typeface="Arial" panose="020B0604020202020204" pitchFamily="34" charset="0"/>
              </a:defRPr>
            </a:lvl1pPr>
          </a:lstStyle>
          <a:p>
            <a:pPr>
              <a:defRPr/>
            </a:pPr>
            <a:r>
              <a:rPr dirty="0"/>
              <a:t>Copyright © 2017 Pearson Education, Inc.</a:t>
            </a:r>
          </a:p>
        </p:txBody>
      </p:sp>
    </p:spTree>
    <p:extLst>
      <p:ext uri="{BB962C8B-B14F-4D97-AF65-F5344CB8AC3E}">
        <p14:creationId xmlns:p14="http://schemas.microsoft.com/office/powerpoint/2010/main" xmlns="" val="213701764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6" name="TextBox 8"/>
          <p:cNvSpPr txBox="1">
            <a:spLocks noChangeArrowheads="1"/>
          </p:cNvSpPr>
          <p:nvPr/>
        </p:nvSpPr>
        <p:spPr bwMode="auto">
          <a:xfrm>
            <a:off x="10160000" y="6248400"/>
            <a:ext cx="1219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400" dirty="0">
                <a:latin typeface="Arial" panose="020B0604020202020204" pitchFamily="34" charset="0"/>
                <a:cs typeface="Arial" panose="020B0604020202020204" pitchFamily="34" charset="0"/>
              </a:rPr>
              <a:t>2-</a:t>
            </a:r>
            <a:fld id="{FEA5A868-7B9C-4375-91BD-7CC6270E03D9}" type="slidenum">
              <a:rPr lang="en-US" altLang="en-US" sz="1400">
                <a:latin typeface="Arial" panose="020B0604020202020204" pitchFamily="34" charset="0"/>
                <a:cs typeface="Arial" panose="020B0604020202020204" pitchFamily="34" charset="0"/>
              </a:rPr>
              <a:pPr algn="r" eaLnBrk="1" hangingPunct="1"/>
              <a:t>‹#›</a:t>
            </a:fld>
            <a:endParaRPr lang="en-US" altLang="en-US" sz="1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839788" y="365125"/>
            <a:ext cx="10515600" cy="1097280"/>
          </a:xfrm>
          <a:solidFill>
            <a:srgbClr val="FAF1BC"/>
          </a:solidFill>
          <a:ln w="12700">
            <a:solidFill>
              <a:schemeClr val="tx1"/>
            </a:solidFill>
          </a:ln>
        </p:spPr>
        <p:txBody>
          <a:bodyPr/>
          <a:lstStyle>
            <a:lvl1pPr>
              <a:defRPr lang="en-US"/>
            </a:lvl1pPr>
          </a:lstStyle>
          <a:p>
            <a:pPr lvl="0"/>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2928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172200" y="2505074"/>
            <a:ext cx="5183188" cy="11068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Footer Placeholder 4"/>
          <p:cNvSpPr>
            <a:spLocks noGrp="1"/>
          </p:cNvSpPr>
          <p:nvPr>
            <p:ph type="ftr" sz="quarter" idx="10"/>
          </p:nvPr>
        </p:nvSpPr>
        <p:spPr>
          <a:xfrm>
            <a:off x="1992313" y="6248400"/>
            <a:ext cx="8229600" cy="304800"/>
          </a:xfrm>
        </p:spPr>
        <p:txBody>
          <a:bodyPr/>
          <a:lstStyle>
            <a:lvl1pPr>
              <a:defRPr smtClean="0">
                <a:latin typeface="Arial" panose="020B0604020202020204" pitchFamily="34" charset="0"/>
                <a:cs typeface="Arial" panose="020B0604020202020204" pitchFamily="34" charset="0"/>
              </a:defRPr>
            </a:lvl1pPr>
          </a:lstStyle>
          <a:p>
            <a:pPr>
              <a:defRPr/>
            </a:pPr>
            <a:r>
              <a:rPr lang="en-US" dirty="0"/>
              <a:t>Copyright © 2017 Pearson Education, Inc.</a:t>
            </a:r>
          </a:p>
        </p:txBody>
      </p:sp>
    </p:spTree>
    <p:extLst>
      <p:ext uri="{BB962C8B-B14F-4D97-AF65-F5344CB8AC3E}">
        <p14:creationId xmlns:p14="http://schemas.microsoft.com/office/powerpoint/2010/main" xmlns="" val="52033027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ch1">
    <p:spTree>
      <p:nvGrpSpPr>
        <p:cNvPr id="1" name=""/>
        <p:cNvGrpSpPr/>
        <p:nvPr/>
      </p:nvGrpSpPr>
      <p:grpSpPr>
        <a:xfrm>
          <a:off x="0" y="0"/>
          <a:ext cx="0" cy="0"/>
          <a:chOff x="0" y="0"/>
          <a:chExt cx="0" cy="0"/>
        </a:xfrm>
      </p:grpSpPr>
      <p:pic>
        <p:nvPicPr>
          <p:cNvPr id="2" name="Picture 4" descr="disclaime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86000" y="1447800"/>
            <a:ext cx="7467600" cy="2265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9"/>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922588" y="3819525"/>
            <a:ext cx="6943725" cy="145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4"/>
          <p:cNvSpPr>
            <a:spLocks noGrp="1"/>
          </p:cNvSpPr>
          <p:nvPr>
            <p:ph type="ftr" sz="quarter" idx="10"/>
          </p:nvPr>
        </p:nvSpPr>
        <p:spPr>
          <a:xfrm>
            <a:off x="1892300" y="6248400"/>
            <a:ext cx="8432800" cy="304800"/>
          </a:xfrm>
        </p:spPr>
        <p:txBody>
          <a:bodyPr/>
          <a:lstStyle>
            <a:lvl1pPr>
              <a:defRPr smtClean="0"/>
            </a:lvl1pPr>
          </a:lstStyle>
          <a:p>
            <a:pPr>
              <a:defRPr/>
            </a:pPr>
            <a:r>
              <a:rPr lang="en-US" dirty="0"/>
              <a:t>Copyright © 2017 Pearson Education, Inc.</a:t>
            </a:r>
          </a:p>
        </p:txBody>
      </p:sp>
    </p:spTree>
    <p:extLst>
      <p:ext uri="{BB962C8B-B14F-4D97-AF65-F5344CB8AC3E}">
        <p14:creationId xmlns:p14="http://schemas.microsoft.com/office/powerpoint/2010/main" xmlns="" val="3135656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7" name="Freeform 6"/>
          <p:cNvSpPr/>
          <p:nvPr/>
        </p:nvSpPr>
        <p:spPr>
          <a:xfrm>
            <a:off x="-4763" y="5578475"/>
            <a:ext cx="4767263" cy="1266825"/>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endParaRPr>
          </a:p>
        </p:txBody>
      </p:sp>
      <p:sp>
        <p:nvSpPr>
          <p:cNvPr id="8" name="Freeform 7"/>
          <p:cNvSpPr/>
          <p:nvPr/>
        </p:nvSpPr>
        <p:spPr>
          <a:xfrm>
            <a:off x="14288" y="5578475"/>
            <a:ext cx="12193587" cy="1309688"/>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rgbClr val="FFDB7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endParaRPr>
          </a:p>
        </p:txBody>
      </p:sp>
      <p:sp>
        <p:nvSpPr>
          <p:cNvPr id="1028" name="Title Placeholder 1"/>
          <p:cNvSpPr>
            <a:spLocks noGrp="1"/>
          </p:cNvSpPr>
          <p:nvPr>
            <p:ph type="title"/>
          </p:nvPr>
        </p:nvSpPr>
        <p:spPr bwMode="auto">
          <a:xfrm>
            <a:off x="857250" y="365125"/>
            <a:ext cx="10515600" cy="1096963"/>
          </a:xfrm>
          <a:prstGeom prst="rect">
            <a:avLst/>
          </a:prstGeom>
          <a:solidFill>
            <a:srgbClr val="FAF1BC"/>
          </a:solidFill>
          <a:ln w="12700">
            <a:solidFill>
              <a:schemeClr val="tx1"/>
            </a:solid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9" name="Text Placeholder 2"/>
          <p:cNvSpPr>
            <a:spLocks noGrp="1"/>
          </p:cNvSpPr>
          <p:nvPr>
            <p:ph type="body" idx="1"/>
          </p:nvPr>
        </p:nvSpPr>
        <p:spPr bwMode="auto">
          <a:xfrm>
            <a:off x="868363" y="1592263"/>
            <a:ext cx="10515600" cy="38401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3"/>
            <a:r>
              <a:rPr lang="en-US" altLang="en-US" smtClean="0"/>
              <a:t>Second level</a:t>
            </a:r>
          </a:p>
          <a:p>
            <a:pPr lvl="4"/>
            <a:r>
              <a:rPr lang="en-US" altLang="en-US" smtClean="0"/>
              <a:t>Third level</a:t>
            </a:r>
          </a:p>
        </p:txBody>
      </p:sp>
      <p:sp>
        <p:nvSpPr>
          <p:cNvPr id="5" name="Footer Placeholder 4"/>
          <p:cNvSpPr>
            <a:spLocks noGrp="1"/>
          </p:cNvSpPr>
          <p:nvPr>
            <p:ph type="ftr" sz="quarter" idx="3"/>
          </p:nvPr>
        </p:nvSpPr>
        <p:spPr>
          <a:xfrm>
            <a:off x="1978025" y="6248400"/>
            <a:ext cx="8229600" cy="304800"/>
          </a:xfrm>
          <a:prstGeom prst="rect">
            <a:avLst/>
          </a:prstGeom>
        </p:spPr>
        <p:txBody>
          <a:bodyPr vert="horz" lIns="91440" tIns="45720" rIns="91440" bIns="45720" rtlCol="0" anchor="ctr"/>
          <a:lstStyle>
            <a:lvl1pPr algn="ctr" eaLnBrk="1" fontAlgn="auto" hangingPunct="1">
              <a:spcBef>
                <a:spcPts val="0"/>
              </a:spcBef>
              <a:spcAft>
                <a:spcPts val="0"/>
              </a:spcAft>
              <a:defRPr sz="1000" cap="none" spc="200" baseline="0" smtClean="0">
                <a:solidFill>
                  <a:schemeClr val="tx1"/>
                </a:solidFill>
                <a:latin typeface="Arial" panose="020B0604020202020204" pitchFamily="34" charset="0"/>
                <a:cs typeface="Arial" charset="0"/>
              </a:defRPr>
            </a:lvl1pPr>
          </a:lstStyle>
          <a:p>
            <a:pPr>
              <a:defRPr/>
            </a:pPr>
            <a:r>
              <a:rPr lang="en-US" dirty="0"/>
              <a:t>Copyright © 2017 Pearson Education, Inc.</a:t>
            </a:r>
          </a:p>
        </p:txBody>
      </p:sp>
      <p:pic>
        <p:nvPicPr>
          <p:cNvPr id="1031" name="Picture 2"/>
          <p:cNvPicPr preferRelativeResize="0">
            <a:picLocks/>
          </p:cNvPicPr>
          <p:nvPr/>
        </p:nvPicPr>
        <p:blipFill>
          <a:blip r:embed="rId8">
            <a:extLst>
              <a:ext uri="{28A0092B-C50C-407E-A947-70E740481C1C}">
                <a14:useLocalDpi xmlns:a14="http://schemas.microsoft.com/office/drawing/2010/main" xmlns="" val="0"/>
              </a:ext>
            </a:extLst>
          </a:blip>
          <a:srcRect/>
          <a:stretch>
            <a:fillRect/>
          </a:stretch>
        </p:blipFill>
        <p:spPr bwMode="auto">
          <a:xfrm>
            <a:off x="1978025" y="5891213"/>
            <a:ext cx="8320088"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timing>
    <p:tnLst>
      <p:par>
        <p:cTn id="1" dur="indefinite" restart="never" nodeType="tmRoot"/>
      </p:par>
    </p:tnLst>
  </p:timing>
  <p:hf sldNum="0" hdr="0" dt="0"/>
  <p:txStyles>
    <p:titleStyle>
      <a:lvl1pPr algn="l" defTabSz="114300" rtl="0" fontAlgn="base">
        <a:spcBef>
          <a:spcPct val="0"/>
        </a:spcBef>
        <a:spcAft>
          <a:spcPct val="0"/>
        </a:spcAft>
        <a:defRPr lang="en-US" sz="3600" kern="1200" dirty="0">
          <a:solidFill>
            <a:schemeClr val="tx1"/>
          </a:solidFill>
          <a:latin typeface="Arial" pitchFamily="34" charset="0"/>
          <a:ea typeface="+mn-ea"/>
          <a:cs typeface="Arial" panose="020B0604020202020204" pitchFamily="34" charset="0"/>
        </a:defRPr>
      </a:lvl1pPr>
      <a:lvl2pPr algn="l" defTabSz="114300" rtl="0" fontAlgn="base">
        <a:spcBef>
          <a:spcPct val="0"/>
        </a:spcBef>
        <a:spcAft>
          <a:spcPct val="0"/>
        </a:spcAft>
        <a:defRPr sz="3600">
          <a:solidFill>
            <a:schemeClr val="tx1"/>
          </a:solidFill>
          <a:latin typeface="Arial" panose="020B0604020202020204" pitchFamily="34" charset="0"/>
          <a:cs typeface="Arial" panose="020B0604020202020204" pitchFamily="34" charset="0"/>
        </a:defRPr>
      </a:lvl2pPr>
      <a:lvl3pPr algn="l" defTabSz="114300" rtl="0" fontAlgn="base">
        <a:spcBef>
          <a:spcPct val="0"/>
        </a:spcBef>
        <a:spcAft>
          <a:spcPct val="0"/>
        </a:spcAft>
        <a:defRPr sz="3600">
          <a:solidFill>
            <a:schemeClr val="tx1"/>
          </a:solidFill>
          <a:latin typeface="Arial" panose="020B0604020202020204" pitchFamily="34" charset="0"/>
          <a:cs typeface="Arial" panose="020B0604020202020204" pitchFamily="34" charset="0"/>
        </a:defRPr>
      </a:lvl3pPr>
      <a:lvl4pPr algn="l" defTabSz="114300" rtl="0" fontAlgn="base">
        <a:spcBef>
          <a:spcPct val="0"/>
        </a:spcBef>
        <a:spcAft>
          <a:spcPct val="0"/>
        </a:spcAft>
        <a:defRPr sz="3600">
          <a:solidFill>
            <a:schemeClr val="tx1"/>
          </a:solidFill>
          <a:latin typeface="Arial" panose="020B0604020202020204" pitchFamily="34" charset="0"/>
          <a:cs typeface="Arial" panose="020B0604020202020204" pitchFamily="34" charset="0"/>
        </a:defRPr>
      </a:lvl4pPr>
      <a:lvl5pPr algn="l" defTabSz="114300" rtl="0" fontAlgn="base">
        <a:spcBef>
          <a:spcPct val="0"/>
        </a:spcBef>
        <a:spcAft>
          <a:spcPct val="0"/>
        </a:spcAft>
        <a:defRPr sz="3600">
          <a:solidFill>
            <a:schemeClr val="tx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800">
          <a:solidFill>
            <a:schemeClr val="tx1"/>
          </a:solidFill>
          <a:latin typeface="Franklin Gothic Medium" pitchFamily="34" charset="0"/>
        </a:defRPr>
      </a:lvl6pPr>
      <a:lvl7pPr marL="914400" algn="l" rtl="0" eaLnBrk="1" fontAlgn="base" hangingPunct="1">
        <a:spcBef>
          <a:spcPct val="0"/>
        </a:spcBef>
        <a:spcAft>
          <a:spcPct val="0"/>
        </a:spcAft>
        <a:defRPr sz="2800">
          <a:solidFill>
            <a:schemeClr val="tx1"/>
          </a:solidFill>
          <a:latin typeface="Franklin Gothic Medium" pitchFamily="34" charset="0"/>
        </a:defRPr>
      </a:lvl7pPr>
      <a:lvl8pPr marL="1371600" algn="l" rtl="0" eaLnBrk="1" fontAlgn="base" hangingPunct="1">
        <a:spcBef>
          <a:spcPct val="0"/>
        </a:spcBef>
        <a:spcAft>
          <a:spcPct val="0"/>
        </a:spcAft>
        <a:defRPr sz="2800">
          <a:solidFill>
            <a:schemeClr val="tx1"/>
          </a:solidFill>
          <a:latin typeface="Franklin Gothic Medium" pitchFamily="34" charset="0"/>
        </a:defRPr>
      </a:lvl8pPr>
      <a:lvl9pPr marL="1828800" algn="l" rtl="0" eaLnBrk="1" fontAlgn="base" hangingPunct="1">
        <a:spcBef>
          <a:spcPct val="0"/>
        </a:spcBef>
        <a:spcAft>
          <a:spcPct val="0"/>
        </a:spcAft>
        <a:defRPr sz="2800">
          <a:solidFill>
            <a:schemeClr val="tx1"/>
          </a:solidFill>
          <a:latin typeface="Franklin Gothic Medium" pitchFamily="34" charset="0"/>
        </a:defRPr>
      </a:lvl9pPr>
    </p:titleStyle>
    <p:bodyStyle>
      <a:lvl1pPr marL="225425" indent="-225425" algn="l" rtl="0" fontAlgn="base">
        <a:spcBef>
          <a:spcPts val="8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1pPr>
      <a:lvl2pPr marL="234950" indent="-234950" algn="l" rtl="0" fontAlgn="base">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463550" indent="-225425" algn="l" rtl="0" fontAlgn="base">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3pPr>
      <a:lvl4pPr marL="622300" indent="-284163" algn="l" rtl="0" fontAlgn="base">
        <a:spcBef>
          <a:spcPts val="300"/>
        </a:spcBef>
        <a:spcAft>
          <a:spcPct val="0"/>
        </a:spcAft>
        <a:buClr>
          <a:srgbClr val="000A1E"/>
        </a:buClr>
        <a:buFont typeface="Arial" panose="020B0604020202020204" pitchFamily="34" charset="0"/>
        <a:buChar char="–"/>
        <a:defRPr sz="2800" kern="1200">
          <a:solidFill>
            <a:schemeClr val="tx1"/>
          </a:solidFill>
          <a:latin typeface="Arial" pitchFamily="34" charset="0"/>
          <a:ea typeface="+mn-ea"/>
          <a:cs typeface="Arial" pitchFamily="34" charset="0"/>
        </a:defRPr>
      </a:lvl4pPr>
      <a:lvl5pPr marL="1033463" indent="-384175" algn="l" rtl="0" fontAlgn="base">
        <a:spcBef>
          <a:spcPts val="300"/>
        </a:spcBef>
        <a:spcAft>
          <a:spcPct val="0"/>
        </a:spcAft>
        <a:buClr>
          <a:srgbClr val="000A1E"/>
        </a:buClr>
        <a:buFont typeface="Wingdings" panose="05000000000000000000" pitchFamily="2" charset="2"/>
        <a:buChar char="Ø"/>
        <a:defRPr sz="2800" kern="1200">
          <a:solidFill>
            <a:schemeClr val="tx1"/>
          </a:solidFill>
          <a:latin typeface="Arial" pitchFamily="34" charset="0"/>
          <a:ea typeface="+mn-ea"/>
          <a:cs typeface="Arial" pitchFamily="34" charset="0"/>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sz="4000" dirty="0"/>
              <a:t>Business Processes</a:t>
            </a:r>
            <a:r>
              <a:rPr lang="en-US" sz="4000" dirty="0" smtClean="0"/>
              <a:t>, Information </a:t>
            </a:r>
            <a:r>
              <a:rPr lang="en-US" sz="4000" dirty="0"/>
              <a:t>Systems</a:t>
            </a:r>
            <a:r>
              <a:rPr lang="en-US" sz="4000" dirty="0" smtClean="0"/>
              <a:t>, and </a:t>
            </a:r>
            <a:r>
              <a:rPr lang="en-US" sz="4000" dirty="0"/>
              <a:t>Information</a:t>
            </a:r>
          </a:p>
        </p:txBody>
      </p:sp>
      <p:sp>
        <p:nvSpPr>
          <p:cNvPr id="5" name="Title 4"/>
          <p:cNvSpPr>
            <a:spLocks noGrp="1"/>
          </p:cNvSpPr>
          <p:nvPr>
            <p:ph type="title"/>
          </p:nvPr>
        </p:nvSpPr>
        <p:spPr/>
        <p:txBody>
          <a:bodyPr/>
          <a:lstStyle/>
          <a:p>
            <a:r>
              <a:rPr lang="en-US" sz="5400" dirty="0" smtClean="0"/>
              <a:t>Chapter 2</a:t>
            </a:r>
            <a:endParaRPr lang="en-US" sz="5400" dirty="0"/>
          </a:p>
        </p:txBody>
      </p:sp>
    </p:spTree>
    <p:extLst>
      <p:ext uri="{BB962C8B-B14F-4D97-AF65-F5344CB8AC3E}">
        <p14:creationId xmlns:p14="http://schemas.microsoft.com/office/powerpoint/2010/main" xmlns="" val="1215210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Costs</a:t>
            </a:r>
            <a:endParaRPr lang="en-US" dirty="0"/>
          </a:p>
        </p:txBody>
      </p:sp>
      <p:sp>
        <p:nvSpPr>
          <p:cNvPr id="4" name="Content Placeholder 3"/>
          <p:cNvSpPr>
            <a:spLocks noGrp="1"/>
          </p:cNvSpPr>
          <p:nvPr>
            <p:ph idx="1"/>
          </p:nvPr>
        </p:nvSpPr>
        <p:spPr/>
        <p:txBody>
          <a:bodyPr/>
          <a:lstStyle/>
          <a:p>
            <a:pPr marL="236538" indent="-236538">
              <a:buFont typeface="Arial" panose="020B0604020202020204" pitchFamily="34" charset="0"/>
              <a:buChar char="•"/>
            </a:pPr>
            <a:r>
              <a:rPr lang="en-US" dirty="0" smtClean="0"/>
              <a:t>BPMN doesn't show costs directly</a:t>
            </a:r>
          </a:p>
          <a:p>
            <a:pPr lvl="2"/>
            <a:r>
              <a:rPr lang="en-US" dirty="0"/>
              <a:t>C</a:t>
            </a:r>
            <a:r>
              <a:rPr lang="en-US" dirty="0" smtClean="0"/>
              <a:t>ost is </a:t>
            </a:r>
            <a:r>
              <a:rPr lang="en-US" dirty="0"/>
              <a:t>labor </a:t>
            </a:r>
            <a:r>
              <a:rPr lang="en-US" dirty="0" smtClean="0"/>
              <a:t>to perform activity</a:t>
            </a:r>
          </a:p>
          <a:p>
            <a:pPr lvl="2"/>
            <a:r>
              <a:rPr lang="en-US" dirty="0"/>
              <a:t>C</a:t>
            </a:r>
            <a:r>
              <a:rPr lang="en-US" dirty="0" smtClean="0"/>
              <a:t>omputer </a:t>
            </a:r>
            <a:r>
              <a:rPr lang="en-US" dirty="0"/>
              <a:t>network, email, or other system </a:t>
            </a:r>
            <a:r>
              <a:rPr lang="en-US" dirty="0" smtClean="0"/>
              <a:t>needed </a:t>
            </a:r>
            <a:r>
              <a:rPr lang="en-US" dirty="0"/>
              <a:t>to support </a:t>
            </a:r>
            <a:r>
              <a:rPr lang="en-US" dirty="0" smtClean="0"/>
              <a:t>data flows</a:t>
            </a:r>
          </a:p>
          <a:p>
            <a:pPr marL="457200" indent="-220663"/>
            <a:r>
              <a:rPr lang="en-US" dirty="0"/>
              <a:t>C</a:t>
            </a:r>
            <a:r>
              <a:rPr lang="en-US" dirty="0" smtClean="0"/>
              <a:t>ost of </a:t>
            </a:r>
            <a:r>
              <a:rPr lang="en-US" dirty="0"/>
              <a:t>infrastructure </a:t>
            </a:r>
            <a:r>
              <a:rPr lang="en-US" dirty="0" smtClean="0"/>
              <a:t>part of </a:t>
            </a:r>
            <a:r>
              <a:rPr lang="en-US" dirty="0"/>
              <a:t>business </a:t>
            </a:r>
            <a:r>
              <a:rPr lang="en-US" dirty="0" smtClean="0"/>
              <a:t>process costs</a:t>
            </a:r>
            <a:r>
              <a:rPr lang="en-US" dirty="0"/>
              <a:t>. Use an Information System to Store Vendor </a:t>
            </a:r>
            <a:r>
              <a:rPr lang="en-US" dirty="0" smtClean="0"/>
              <a:t>Data</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xmlns="" val="25052052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Information Systems to Improve Process Quality</a:t>
            </a:r>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pic>
        <p:nvPicPr>
          <p:cNvPr id="8" name="Picture 7"/>
          <p:cNvPicPr preferRelativeResize="0">
            <a:picLocks/>
          </p:cNvPicPr>
          <p:nvPr/>
        </p:nvPicPr>
        <p:blipFill>
          <a:blip r:embed="rId3"/>
          <a:stretch>
            <a:fillRect/>
          </a:stretch>
        </p:blipFill>
        <p:spPr>
          <a:xfrm>
            <a:off x="844641" y="1555396"/>
            <a:ext cx="10515600" cy="4023360"/>
          </a:xfrm>
          <a:prstGeom prst="rect">
            <a:avLst/>
          </a:prstGeom>
        </p:spPr>
      </p:pic>
    </p:spTree>
    <p:extLst>
      <p:ext uri="{BB962C8B-B14F-4D97-AF65-F5344CB8AC3E}">
        <p14:creationId xmlns:p14="http://schemas.microsoft.com/office/powerpoint/2010/main" xmlns="" val="1397906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Falcon Security </a:t>
            </a:r>
            <a:r>
              <a:rPr lang="en-US" dirty="0"/>
              <a:t>Data on </a:t>
            </a:r>
            <a:r>
              <a:rPr lang="en-US" dirty="0" smtClean="0"/>
              <a:t>General Sports</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pic>
        <p:nvPicPr>
          <p:cNvPr id="8" name="Picture 7"/>
          <p:cNvPicPr>
            <a:picLocks noChangeAspect="1"/>
          </p:cNvPicPr>
          <p:nvPr/>
        </p:nvPicPr>
        <p:blipFill>
          <a:blip r:embed="rId3"/>
          <a:stretch>
            <a:fillRect/>
          </a:stretch>
        </p:blipFill>
        <p:spPr>
          <a:xfrm>
            <a:off x="1530441" y="1555395"/>
            <a:ext cx="9144000" cy="3882736"/>
          </a:xfrm>
          <a:prstGeom prst="rect">
            <a:avLst/>
          </a:prstGeom>
        </p:spPr>
      </p:pic>
    </p:spTree>
    <p:extLst>
      <p:ext uri="{BB962C8B-B14F-4D97-AF65-F5344CB8AC3E}">
        <p14:creationId xmlns:p14="http://schemas.microsoft.com/office/powerpoint/2010/main" xmlns="" val="14097126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3"/>
          <p:cNvSpPr>
            <a:spLocks noGrp="1"/>
          </p:cNvSpPr>
          <p:nvPr>
            <p:ph type="title"/>
          </p:nvPr>
        </p:nvSpPr>
        <p:spPr/>
        <p:txBody>
          <a:bodyPr/>
          <a:lstStyle/>
          <a:p>
            <a:r>
              <a:rPr lang="en-US" dirty="0" smtClean="0">
                <a:latin typeface="Arial" charset="0"/>
                <a:cs typeface="Arial" charset="0"/>
              </a:rPr>
              <a:t>Q4: What Is Information?</a:t>
            </a:r>
          </a:p>
        </p:txBody>
      </p:sp>
      <p:sp>
        <p:nvSpPr>
          <p:cNvPr id="35843" name="Content Placeholder 4"/>
          <p:cNvSpPr>
            <a:spLocks noGrp="1"/>
          </p:cNvSpPr>
          <p:nvPr>
            <p:ph idx="1"/>
          </p:nvPr>
        </p:nvSpPr>
        <p:spPr/>
        <p:txBody>
          <a:bodyPr>
            <a:normAutofit/>
          </a:bodyPr>
          <a:lstStyle/>
          <a:p>
            <a:pPr marL="0" indent="0">
              <a:buNone/>
            </a:pPr>
            <a:r>
              <a:rPr lang="en-US" dirty="0" smtClean="0">
                <a:latin typeface="Arial" charset="0"/>
                <a:cs typeface="Arial" charset="0"/>
              </a:rPr>
              <a:t>Definitions vary:</a:t>
            </a:r>
          </a:p>
          <a:p>
            <a:pPr marL="914400" indent="-514350">
              <a:buFont typeface="Franklin Gothic Medium" pitchFamily="34" charset="0"/>
              <a:buAutoNum type="arabicPeriod"/>
            </a:pPr>
            <a:r>
              <a:rPr lang="en-US" dirty="0" smtClean="0">
                <a:latin typeface="Arial" charset="0"/>
                <a:cs typeface="Arial" charset="0"/>
              </a:rPr>
              <a:t>Knowledge derived from data, where data are recorded facts or figures</a:t>
            </a:r>
          </a:p>
          <a:p>
            <a:pPr marL="914400" indent="-514350">
              <a:buFont typeface="Franklin Gothic Medium" pitchFamily="34" charset="0"/>
              <a:buAutoNum type="arabicPeriod"/>
            </a:pPr>
            <a:r>
              <a:rPr lang="en-US" dirty="0" smtClean="0">
                <a:latin typeface="Arial" charset="0"/>
                <a:cs typeface="Arial" charset="0"/>
              </a:rPr>
              <a:t>Data presented in a meaningful context</a:t>
            </a:r>
          </a:p>
          <a:p>
            <a:pPr marL="914400" indent="-514350">
              <a:buFont typeface="Franklin Gothic Medium" pitchFamily="34" charset="0"/>
              <a:buAutoNum type="arabicPeriod"/>
            </a:pPr>
            <a:r>
              <a:rPr lang="en-US" dirty="0" smtClean="0">
                <a:latin typeface="Arial" charset="0"/>
                <a:cs typeface="Arial" charset="0"/>
              </a:rPr>
              <a:t>Processed data, or data processed by summing, ordering, averaging, grouping, comparing, or other similar operations</a:t>
            </a:r>
          </a:p>
          <a:p>
            <a:pPr marL="914400" indent="-514350">
              <a:buFont typeface="Franklin Gothic Medium" pitchFamily="34" charset="0"/>
              <a:buAutoNum type="arabicPeriod"/>
            </a:pPr>
            <a:r>
              <a:rPr lang="en-US" dirty="0" smtClean="0">
                <a:latin typeface="Arial" charset="0"/>
                <a:cs typeface="Arial" charset="0"/>
              </a:rPr>
              <a:t>A difference that makes a difference</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dirty="0" smtClean="0">
                <a:latin typeface="Arial" charset="0"/>
                <a:cs typeface="Arial" charset="0"/>
              </a:rPr>
              <a:t>Where Is Information?</a:t>
            </a:r>
          </a:p>
        </p:txBody>
      </p:sp>
      <p:sp>
        <p:nvSpPr>
          <p:cNvPr id="37891" name="Content Placeholder 3"/>
          <p:cNvSpPr>
            <a:spLocks noGrp="1"/>
          </p:cNvSpPr>
          <p:nvPr>
            <p:ph idx="1"/>
          </p:nvPr>
        </p:nvSpPr>
        <p:spPr/>
        <p:txBody>
          <a:bodyPr/>
          <a:lstStyle/>
          <a:p>
            <a:pPr marL="236538" indent="-236538">
              <a:buFont typeface="Arial" charset="0"/>
              <a:buChar char="•"/>
            </a:pPr>
            <a:r>
              <a:rPr lang="en-US" dirty="0" smtClean="0">
                <a:latin typeface="Arial" charset="0"/>
                <a:cs typeface="Arial" charset="0"/>
              </a:rPr>
              <a:t>Graph is not, itself, information</a:t>
            </a:r>
          </a:p>
          <a:p>
            <a:pPr marL="236538" indent="-236538">
              <a:buFont typeface="Arial" charset="0"/>
              <a:buChar char="•"/>
            </a:pPr>
            <a:r>
              <a:rPr lang="en-US" dirty="0" smtClean="0">
                <a:latin typeface="Arial" charset="0"/>
                <a:cs typeface="Arial" charset="0"/>
              </a:rPr>
              <a:t>Graph is data you, and others, use to conceive information</a:t>
            </a:r>
          </a:p>
          <a:p>
            <a:pPr marL="236538" indent="-236538">
              <a:buFont typeface="Arial" charset="0"/>
              <a:buChar char="•"/>
            </a:pPr>
            <a:r>
              <a:rPr lang="en-US" dirty="0" smtClean="0">
                <a:latin typeface="Arial" charset="0"/>
                <a:cs typeface="Arial" charset="0"/>
              </a:rPr>
              <a:t>Ability to conceive information from data determined by cognitive skills</a:t>
            </a:r>
          </a:p>
          <a:p>
            <a:pPr marL="236538" indent="-236538">
              <a:buFont typeface="Arial" charset="0"/>
              <a:buChar char="•"/>
            </a:pPr>
            <a:r>
              <a:rPr lang="en-US" dirty="0" smtClean="0">
                <a:latin typeface="Arial" charset="0"/>
                <a:cs typeface="Arial" charset="0"/>
              </a:rPr>
              <a:t>People perceive different information from same data</a:t>
            </a:r>
          </a:p>
        </p:txBody>
      </p:sp>
      <p:sp>
        <p:nvSpPr>
          <p:cNvPr id="3" name="Footer Placeholder 2"/>
          <p:cNvSpPr>
            <a:spLocks noGrp="1"/>
          </p:cNvSpPr>
          <p:nvPr>
            <p:ph type="ftr" sz="quarter" idx="10"/>
          </p:nvPr>
        </p:nvSpPr>
        <p:spPr/>
        <p:txBody>
          <a:bodyPr/>
          <a:lstStyle/>
          <a:p>
            <a:pPr>
              <a:defRPr/>
            </a:pPr>
            <a:r>
              <a:rPr lang="en-US" smtClean="0"/>
              <a:t>Copyright © 2017 Pearson Education, Inc.</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Does </a:t>
            </a:r>
            <a:r>
              <a:rPr lang="en-US" dirty="0" smtClean="0"/>
              <a:t>this </a:t>
            </a:r>
            <a:r>
              <a:rPr lang="en-US" dirty="0"/>
              <a:t>G</a:t>
            </a:r>
            <a:r>
              <a:rPr lang="en-US" dirty="0" smtClean="0"/>
              <a:t>raph </a:t>
            </a:r>
            <a:r>
              <a:rPr lang="en-US" dirty="0"/>
              <a:t>C</a:t>
            </a:r>
            <a:r>
              <a:rPr lang="en-US" dirty="0" smtClean="0"/>
              <a:t>ontain </a:t>
            </a:r>
            <a:r>
              <a:rPr lang="en-US" dirty="0"/>
              <a:t>I</a:t>
            </a:r>
            <a:r>
              <a:rPr lang="en-US" dirty="0" smtClean="0"/>
              <a:t>nformation</a:t>
            </a:r>
            <a:r>
              <a:rPr lang="en-US" dirty="0"/>
              <a:t>?</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grpSp>
        <p:nvGrpSpPr>
          <p:cNvPr id="10" name="Group 4"/>
          <p:cNvGrpSpPr>
            <a:grpSpLocks/>
          </p:cNvGrpSpPr>
          <p:nvPr/>
        </p:nvGrpSpPr>
        <p:grpSpPr bwMode="auto">
          <a:xfrm>
            <a:off x="844641" y="1586392"/>
            <a:ext cx="10515600" cy="4023360"/>
            <a:chOff x="-97" y="196"/>
            <a:chExt cx="7874" cy="3928"/>
          </a:xfrm>
        </p:grpSpPr>
        <p:sp>
          <p:nvSpPr>
            <p:cNvPr id="11" name="AutoShape 3"/>
            <p:cNvSpPr>
              <a:spLocks noChangeAspect="1" noChangeArrowheads="1" noTextEdit="1"/>
            </p:cNvSpPr>
            <p:nvPr/>
          </p:nvSpPr>
          <p:spPr bwMode="auto">
            <a:xfrm>
              <a:off x="-97" y="196"/>
              <a:ext cx="7874" cy="3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7" y="196"/>
              <a:ext cx="7882" cy="3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235114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a:t>
            </a:r>
            <a:r>
              <a:rPr lang="en-US" dirty="0" smtClean="0"/>
              <a:t>? Augmented Collaboration</a:t>
            </a:r>
            <a:endParaRPr lang="en-US" dirty="0"/>
          </a:p>
        </p:txBody>
      </p:sp>
      <p:sp>
        <p:nvSpPr>
          <p:cNvPr id="4" name="Content Placeholder 3"/>
          <p:cNvSpPr>
            <a:spLocks noGrp="1"/>
          </p:cNvSpPr>
          <p:nvPr>
            <p:ph idx="1"/>
          </p:nvPr>
        </p:nvSpPr>
        <p:spPr/>
        <p:txBody>
          <a:bodyPr/>
          <a:lstStyle/>
          <a:p>
            <a:r>
              <a:rPr lang="en-US" dirty="0" smtClean="0"/>
              <a:t>How can HoloLens change collaboration and business?</a:t>
            </a:r>
          </a:p>
          <a:p>
            <a:pPr lvl="0"/>
            <a:r>
              <a:rPr lang="en-US" dirty="0"/>
              <a:t>I</a:t>
            </a:r>
            <a:r>
              <a:rPr lang="en-US" dirty="0" smtClean="0"/>
              <a:t>dentifying industries </a:t>
            </a:r>
            <a:r>
              <a:rPr lang="en-US" dirty="0"/>
              <a:t>that </a:t>
            </a:r>
            <a:r>
              <a:rPr lang="en-US" dirty="0" smtClean="0"/>
              <a:t>might </a:t>
            </a:r>
            <a:r>
              <a:rPr lang="en-US" dirty="0"/>
              <a:t>benefit </a:t>
            </a:r>
            <a:r>
              <a:rPr lang="en-US" dirty="0" smtClean="0"/>
              <a:t>from </a:t>
            </a:r>
            <a:r>
              <a:rPr lang="en-US" dirty="0"/>
              <a:t>augmented reality technology</a:t>
            </a:r>
            <a:r>
              <a:rPr lang="en-US" dirty="0" smtClean="0"/>
              <a:t>. How so?</a:t>
            </a:r>
            <a:endParaRPr lang="en-US" dirty="0"/>
          </a:p>
          <a:p>
            <a:pPr lvl="0"/>
            <a:r>
              <a:rPr lang="en-US" dirty="0"/>
              <a:t>What is the difference between the Oculus Rift and the Microsoft HoloLens?</a:t>
            </a:r>
          </a:p>
          <a:p>
            <a:r>
              <a:rPr lang="en-US" dirty="0"/>
              <a:t>How could this type of technology benefit </a:t>
            </a:r>
            <a:r>
              <a:rPr lang="en-US" dirty="0" smtClean="0"/>
              <a:t>students?</a:t>
            </a:r>
          </a:p>
          <a:p>
            <a:r>
              <a:rPr lang="en-US" dirty="0" smtClean="0"/>
              <a:t>What about privacy concerns?</a:t>
            </a:r>
          </a:p>
        </p:txBody>
      </p:sp>
      <p:sp>
        <p:nvSpPr>
          <p:cNvPr id="3" name="Footer Placeholder 2"/>
          <p:cNvSpPr>
            <a:spLocks noGrp="1"/>
          </p:cNvSpPr>
          <p:nvPr>
            <p:ph type="ftr" sz="quarter" idx="10"/>
          </p:nvPr>
        </p:nvSpPr>
        <p:spPr/>
        <p:txBody>
          <a:bodyPr/>
          <a:lstStyle/>
          <a:p>
            <a:r>
              <a:rPr lang="en-US" dirty="0" smtClean="0"/>
              <a:t>Copyright © 2017 Pearson Education, Inc.</a:t>
            </a:r>
          </a:p>
        </p:txBody>
      </p:sp>
    </p:spTree>
    <p:extLst>
      <p:ext uri="{BB962C8B-B14F-4D97-AF65-F5344CB8AC3E}">
        <p14:creationId xmlns:p14="http://schemas.microsoft.com/office/powerpoint/2010/main" xmlns="" val="26774630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04863" indent="-804863"/>
            <a:r>
              <a:rPr lang="en-US" dirty="0" smtClean="0"/>
              <a:t>Q5: What Data Characteristics Are Necessary for Quality Information?</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pic>
        <p:nvPicPr>
          <p:cNvPr id="8" name="Picture 7"/>
          <p:cNvPicPr>
            <a:picLocks noChangeAspect="1"/>
          </p:cNvPicPr>
          <p:nvPr/>
        </p:nvPicPr>
        <p:blipFill>
          <a:blip r:embed="rId3"/>
          <a:stretch>
            <a:fillRect/>
          </a:stretch>
        </p:blipFill>
        <p:spPr>
          <a:xfrm>
            <a:off x="4209124" y="1507085"/>
            <a:ext cx="3773751" cy="4029805"/>
          </a:xfrm>
          <a:prstGeom prst="rect">
            <a:avLst/>
          </a:prstGeom>
        </p:spPr>
      </p:pic>
    </p:spTree>
    <p:extLst>
      <p:ext uri="{BB962C8B-B14F-4D97-AF65-F5344CB8AC3E}">
        <p14:creationId xmlns:p14="http://schemas.microsoft.com/office/powerpoint/2010/main" xmlns="" val="2538811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Knowledge In This Chapter Help You?</a:t>
            </a:r>
            <a:endParaRPr lang="en-US" dirty="0"/>
          </a:p>
        </p:txBody>
      </p:sp>
      <p:sp>
        <p:nvSpPr>
          <p:cNvPr id="4" name="Content Placeholder 3"/>
          <p:cNvSpPr>
            <a:spLocks noGrp="1"/>
          </p:cNvSpPr>
          <p:nvPr>
            <p:ph idx="1"/>
          </p:nvPr>
        </p:nvSpPr>
        <p:spPr/>
        <p:txBody>
          <a:bodyPr/>
          <a:lstStyle/>
          <a:p>
            <a:r>
              <a:rPr lang="en-US" dirty="0" smtClean="0"/>
              <a:t>Helps you by:</a:t>
            </a:r>
          </a:p>
          <a:p>
            <a:pPr lvl="2"/>
            <a:r>
              <a:rPr lang="en-US" dirty="0" smtClean="0"/>
              <a:t>Enabling you to communicate </a:t>
            </a:r>
            <a:r>
              <a:rPr lang="en-US" dirty="0"/>
              <a:t>effectively with </a:t>
            </a:r>
            <a:r>
              <a:rPr lang="en-US" dirty="0" smtClean="0"/>
              <a:t>IS professionals and colleagues</a:t>
            </a:r>
          </a:p>
          <a:p>
            <a:pPr lvl="2"/>
            <a:r>
              <a:rPr lang="en-US" dirty="0" smtClean="0"/>
              <a:t>Demonstrating your ability to use </a:t>
            </a:r>
            <a:r>
              <a:rPr lang="en-US" dirty="0"/>
              <a:t>systems thinking, abstraction, collaboration and </a:t>
            </a:r>
            <a:r>
              <a:rPr lang="en-US" dirty="0" smtClean="0"/>
              <a:t>experimentation skills</a:t>
            </a:r>
          </a:p>
          <a:p>
            <a:pPr lvl="2"/>
            <a:r>
              <a:rPr lang="en-US" dirty="0" smtClean="0"/>
              <a:t>Enabling you to document business processes</a:t>
            </a:r>
          </a:p>
          <a:p>
            <a:pPr lvl="2"/>
            <a:r>
              <a:rPr lang="en-US" dirty="0" smtClean="0"/>
              <a:t>Furthering your career prospects</a:t>
            </a:r>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xmlns="" val="29628087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827088" y="365125"/>
            <a:ext cx="10515600" cy="1098550"/>
          </a:xfrm>
        </p:spPr>
        <p:txBody>
          <a:bodyPr/>
          <a:lstStyle/>
          <a:p>
            <a:r>
              <a:rPr altLang="en-US" dirty="0" smtClean="0"/>
              <a:t>Ethics Guide: I Know What’s Better, Really</a:t>
            </a:r>
          </a:p>
        </p:txBody>
      </p:sp>
      <p:sp>
        <p:nvSpPr>
          <p:cNvPr id="39938" name="Footer Placeholder 2"/>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sp>
        <p:nvSpPr>
          <p:cNvPr id="69636" name="Content Placeholder 3"/>
          <p:cNvSpPr>
            <a:spLocks noGrp="1"/>
          </p:cNvSpPr>
          <p:nvPr>
            <p:ph idx="1"/>
          </p:nvPr>
        </p:nvSpPr>
        <p:spPr>
          <a:xfrm>
            <a:off x="1038387" y="2276475"/>
            <a:ext cx="4824252" cy="2044700"/>
          </a:xfrm>
        </p:spPr>
        <p:txBody>
          <a:bodyPr/>
          <a:lstStyle/>
          <a:p>
            <a:pPr marL="233363" indent="-233363"/>
            <a:r>
              <a:rPr lang="en-US" altLang="en-US" dirty="0" smtClean="0"/>
              <a:t>You believe that Alternative Two is vastly preferable</a:t>
            </a:r>
          </a:p>
          <a:p>
            <a:pPr marL="233363" indent="-233363"/>
            <a:r>
              <a:rPr lang="en-US" altLang="en-US" dirty="0"/>
              <a:t>Leslie </a:t>
            </a:r>
            <a:r>
              <a:rPr lang="en-US" altLang="en-US" dirty="0" smtClean="0"/>
              <a:t>believes Alternative One is better</a:t>
            </a:r>
          </a:p>
        </p:txBody>
      </p:sp>
      <p:pic>
        <p:nvPicPr>
          <p:cNvPr id="5" name="Picture 4"/>
          <p:cNvPicPr>
            <a:picLocks noChangeAspect="1"/>
          </p:cNvPicPr>
          <p:nvPr/>
        </p:nvPicPr>
        <p:blipFill>
          <a:blip r:embed="rId3"/>
          <a:stretch>
            <a:fillRect/>
          </a:stretch>
        </p:blipFill>
        <p:spPr>
          <a:xfrm>
            <a:off x="5967589" y="1805459"/>
            <a:ext cx="5375100" cy="341746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marL="114300" indent="-114300"/>
            <a:r>
              <a:rPr altLang="en-US" dirty="0" smtClean="0"/>
              <a:t>“I Got the Email, But I Couldn’t Download the Attachment.”</a:t>
            </a:r>
          </a:p>
        </p:txBody>
      </p:sp>
      <p:sp>
        <p:nvSpPr>
          <p:cNvPr id="11268" name="Content Placeholder 4"/>
          <p:cNvSpPr>
            <a:spLocks noGrp="1"/>
          </p:cNvSpPr>
          <p:nvPr>
            <p:ph idx="1"/>
          </p:nvPr>
        </p:nvSpPr>
        <p:spPr/>
        <p:txBody>
          <a:bodyPr/>
          <a:lstStyle/>
          <a:p>
            <a:pPr marL="233363" indent="-233363"/>
            <a:r>
              <a:rPr lang="en-US" altLang="en-US" dirty="0" smtClean="0"/>
              <a:t>Difficult for everyone to attend meetings</a:t>
            </a:r>
          </a:p>
          <a:p>
            <a:pPr marL="233363" indent="-233363"/>
            <a:r>
              <a:rPr lang="en-US" altLang="en-US" dirty="0" smtClean="0">
                <a:solidFill>
                  <a:srgbClr val="000000"/>
                </a:solidFill>
              </a:rPr>
              <a:t>Wasting time covering old ground</a:t>
            </a:r>
          </a:p>
          <a:p>
            <a:pPr marL="233363" indent="-233363"/>
            <a:r>
              <a:rPr lang="en-US" altLang="en-US" dirty="0" smtClean="0">
                <a:solidFill>
                  <a:srgbClr val="000000"/>
                </a:solidFill>
              </a:rPr>
              <a:t>Cell phone calls interrupt meeting</a:t>
            </a:r>
          </a:p>
          <a:p>
            <a:pPr marL="233363" indent="-233363"/>
            <a:r>
              <a:rPr lang="en-US" altLang="en-US" dirty="0" smtClean="0">
                <a:solidFill>
                  <a:srgbClr val="000000"/>
                </a:solidFill>
              </a:rPr>
              <a:t>Felix not reading meeting minutes</a:t>
            </a:r>
          </a:p>
          <a:p>
            <a:pPr marL="233363" indent="-233363"/>
            <a:r>
              <a:rPr lang="en-US" altLang="en-US" dirty="0" smtClean="0">
                <a:solidFill>
                  <a:srgbClr val="000000"/>
                </a:solidFill>
              </a:rPr>
              <a:t>Interpersonal conflicts</a:t>
            </a:r>
          </a:p>
          <a:p>
            <a:pPr lvl="2"/>
            <a:r>
              <a:rPr lang="en-US" altLang="en-US" sz="2400" dirty="0" smtClean="0"/>
              <a:t>Getting snippy, feelings being hurt</a:t>
            </a:r>
          </a:p>
          <a:p>
            <a:pPr lvl="2"/>
            <a:r>
              <a:rPr lang="en-US" altLang="en-US" sz="2400" dirty="0" smtClean="0">
                <a:solidFill>
                  <a:srgbClr val="000000"/>
                </a:solidFill>
              </a:rPr>
              <a:t>“L</a:t>
            </a:r>
            <a:r>
              <a:rPr lang="en-US" altLang="en-US" sz="2400" dirty="0" smtClean="0"/>
              <a:t>et’s just ignore Felix”</a:t>
            </a:r>
          </a:p>
          <a:p>
            <a:pPr lvl="2"/>
            <a:r>
              <a:rPr lang="en-US" altLang="en-US" sz="2400" dirty="0" smtClean="0">
                <a:solidFill>
                  <a:srgbClr val="000000"/>
                </a:solidFill>
              </a:rPr>
              <a:t>Felix opposes project, not really participating</a:t>
            </a:r>
          </a:p>
        </p:txBody>
      </p:sp>
      <p:sp>
        <p:nvSpPr>
          <p:cNvPr id="3" name="Footer Placeholder 2"/>
          <p:cNvSpPr>
            <a:spLocks noGrp="1"/>
          </p:cNvSpPr>
          <p:nvPr>
            <p:ph type="ftr" sz="quarter" idx="10"/>
          </p:nvPr>
        </p:nvSpPr>
        <p:spPr/>
        <p:txBody>
          <a:bodyPr/>
          <a:lstStyle/>
          <a:p>
            <a:pPr>
              <a:defRPr/>
            </a:pPr>
            <a:r>
              <a:rPr lang="en-US" dirty="0"/>
              <a:t>Copyright © 2017 Pearson Education, Inc.</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altLang="en-US" dirty="0" smtClean="0"/>
              <a:t>Ethics Guide: I Know What’s Better, Really (cont'd)</a:t>
            </a:r>
          </a:p>
        </p:txBody>
      </p:sp>
      <p:sp>
        <p:nvSpPr>
          <p:cNvPr id="71684" name="Content Placeholder 3"/>
          <p:cNvSpPr>
            <a:spLocks noGrp="1"/>
          </p:cNvSpPr>
          <p:nvPr>
            <p:ph idx="1"/>
          </p:nvPr>
        </p:nvSpPr>
        <p:spPr/>
        <p:txBody>
          <a:bodyPr/>
          <a:lstStyle/>
          <a:p>
            <a:pPr marL="233363" indent="-233363"/>
            <a:r>
              <a:rPr lang="en-US" altLang="en-US" dirty="0" smtClean="0"/>
              <a:t>You and co-worker develop two different alternatives for consideration</a:t>
            </a:r>
          </a:p>
          <a:p>
            <a:pPr marL="233363" indent="-233363"/>
            <a:r>
              <a:rPr lang="en-US" altLang="en-US" dirty="0" smtClean="0"/>
              <a:t>Leslie will miss meeting due to family emergency</a:t>
            </a:r>
          </a:p>
          <a:p>
            <a:pPr marL="233363" indent="-233363"/>
            <a:r>
              <a:rPr lang="en-US" altLang="en-US" dirty="0" smtClean="0"/>
              <a:t>You believe Leslie's plan </a:t>
            </a:r>
            <a:r>
              <a:rPr lang="en-US" altLang="en-US" dirty="0"/>
              <a:t>(Alternative </a:t>
            </a:r>
            <a:r>
              <a:rPr lang="en-US" altLang="en-US" dirty="0" smtClean="0"/>
              <a:t>One) could cause irreparable harm to company, and your plan is better</a:t>
            </a:r>
          </a:p>
          <a:p>
            <a:pPr marL="233363" indent="-233363"/>
            <a:r>
              <a:rPr lang="en-US" altLang="en-US" dirty="0" smtClean="0"/>
              <a:t>You present your </a:t>
            </a:r>
            <a:r>
              <a:rPr lang="en-US" altLang="en-US" dirty="0"/>
              <a:t>plan (Alternative </a:t>
            </a:r>
            <a:r>
              <a:rPr lang="en-US" altLang="en-US" dirty="0" smtClean="0"/>
              <a:t>Two), but not Leslie's</a:t>
            </a:r>
          </a:p>
          <a:p>
            <a:pPr marL="233363" indent="-233363"/>
            <a:r>
              <a:rPr lang="en-US" altLang="en-US" dirty="0" smtClean="0"/>
              <a:t>You lead committee to think Leslie supports your plan</a:t>
            </a:r>
          </a:p>
        </p:txBody>
      </p:sp>
      <p:sp>
        <p:nvSpPr>
          <p:cNvPr id="3" name="Footer Placeholder 2"/>
          <p:cNvSpPr>
            <a:spLocks noGrp="1"/>
          </p:cNvSpPr>
          <p:nvPr>
            <p:ph type="ftr" sz="quarter" idx="10"/>
          </p:nvPr>
        </p:nvSpPr>
        <p:spPr/>
        <p:txBody>
          <a:bodyPr/>
          <a:lstStyle/>
          <a:p>
            <a:pPr>
              <a:defRPr/>
            </a:pPr>
            <a:r>
              <a:rPr lang="en-US" dirty="0"/>
              <a:t>Copyright © 2017 Pearson Education, Inc.</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827088" y="365125"/>
            <a:ext cx="10515600" cy="1098550"/>
          </a:xfrm>
        </p:spPr>
        <p:txBody>
          <a:bodyPr/>
          <a:lstStyle/>
          <a:p>
            <a:r>
              <a:rPr altLang="en-US" dirty="0" smtClean="0"/>
              <a:t>Ethics Guide: I Know What’s Better, Really (cont'd)</a:t>
            </a:r>
          </a:p>
        </p:txBody>
      </p:sp>
      <p:sp>
        <p:nvSpPr>
          <p:cNvPr id="3" name="Footer Placeholder 2"/>
          <p:cNvSpPr>
            <a:spLocks noGrp="1"/>
          </p:cNvSpPr>
          <p:nvPr>
            <p:ph type="ftr" sz="quarter" idx="10"/>
          </p:nvPr>
        </p:nvSpPr>
        <p:spPr/>
        <p:txBody>
          <a:bodyPr/>
          <a:lstStyle/>
          <a:p>
            <a:pPr>
              <a:defRPr/>
            </a:pPr>
            <a:r>
              <a:rPr lang="en-US" dirty="0"/>
              <a:t>Copyright © 2017 Pearson Education, Inc.</a:t>
            </a:r>
          </a:p>
        </p:txBody>
      </p:sp>
      <p:sp>
        <p:nvSpPr>
          <p:cNvPr id="73732" name="Content Placeholder 3"/>
          <p:cNvSpPr>
            <a:spLocks noGrp="1"/>
          </p:cNvSpPr>
          <p:nvPr>
            <p:ph idx="1"/>
          </p:nvPr>
        </p:nvSpPr>
        <p:spPr>
          <a:xfrm>
            <a:off x="827088" y="1547490"/>
            <a:ext cx="10515600" cy="4023360"/>
          </a:xfrm>
        </p:spPr>
        <p:txBody>
          <a:bodyPr/>
          <a:lstStyle/>
          <a:p>
            <a:pPr marL="233363" indent="-233363"/>
            <a:r>
              <a:rPr lang="en-US" altLang="en-US" dirty="0" smtClean="0"/>
              <a:t>Committee adopts your plan and Leslie never learns committee never saw her plan</a:t>
            </a:r>
          </a:p>
          <a:p>
            <a:pPr marL="233363" indent="-233363"/>
            <a:r>
              <a:rPr lang="en-US" altLang="en-US" dirty="0" smtClean="0"/>
              <a:t>Was your behavior ethical?</a:t>
            </a:r>
          </a:p>
          <a:p>
            <a:pPr marL="803275" lvl="2" indent="-257175"/>
            <a:r>
              <a:rPr lang="en-US" altLang="en-US" b="1" dirty="0" smtClean="0"/>
              <a:t>Categorical imperative</a:t>
            </a:r>
            <a:r>
              <a:rPr lang="en-US" altLang="en-US" dirty="0" smtClean="0"/>
              <a:t> - What you ought to do, independent of your own wants</a:t>
            </a:r>
          </a:p>
          <a:p>
            <a:pPr marL="803275" lvl="2" indent="-257175"/>
            <a:r>
              <a:rPr lang="en-US" altLang="en-US" b="1" i="1" dirty="0" smtClean="0"/>
              <a:t>Utilitarianism</a:t>
            </a:r>
            <a:r>
              <a:rPr lang="en-US" altLang="en-US" i="1" dirty="0" smtClean="0"/>
              <a:t> - </a:t>
            </a:r>
            <a:r>
              <a:rPr lang="en-US" altLang="en-US" dirty="0" smtClean="0"/>
              <a:t>Morality of an act is determined by its outcome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2"/>
          <p:cNvSpPr>
            <a:spLocks noGrp="1" noChangeArrowheads="1"/>
          </p:cNvSpPr>
          <p:nvPr>
            <p:ph type="title"/>
          </p:nvPr>
        </p:nvSpPr>
        <p:spPr/>
        <p:txBody>
          <a:bodyPr/>
          <a:lstStyle/>
          <a:p>
            <a:r>
              <a:rPr altLang="en-US" dirty="0" smtClean="0"/>
              <a:t>Ethics Guide: Egocentric vs. Empathetic Thinking</a:t>
            </a:r>
          </a:p>
        </p:txBody>
      </p:sp>
      <p:sp>
        <p:nvSpPr>
          <p:cNvPr id="95236" name="Content Placeholder 2"/>
          <p:cNvSpPr>
            <a:spLocks noGrp="1"/>
          </p:cNvSpPr>
          <p:nvPr>
            <p:ph idx="1"/>
          </p:nvPr>
        </p:nvSpPr>
        <p:spPr/>
        <p:txBody>
          <a:bodyPr/>
          <a:lstStyle/>
          <a:p>
            <a:pPr>
              <a:spcBef>
                <a:spcPts val="300"/>
              </a:spcBef>
            </a:pPr>
            <a:r>
              <a:rPr lang="en-US" altLang="en-US" dirty="0" smtClean="0"/>
              <a:t>Egocentric thinking</a:t>
            </a:r>
          </a:p>
          <a:p>
            <a:pPr marL="788988" lvl="2" indent="-342900">
              <a:lnSpc>
                <a:spcPct val="90000"/>
              </a:lnSpc>
              <a:spcAft>
                <a:spcPct val="20000"/>
              </a:spcAft>
            </a:pPr>
            <a:r>
              <a:rPr lang="en-US" altLang="en-US" dirty="0" smtClean="0"/>
              <a:t>Centers on self</a:t>
            </a:r>
          </a:p>
          <a:p>
            <a:pPr marL="788988" lvl="2" indent="-342900">
              <a:lnSpc>
                <a:spcPct val="90000"/>
              </a:lnSpc>
              <a:spcAft>
                <a:spcPct val="20000"/>
              </a:spcAft>
            </a:pPr>
            <a:r>
              <a:rPr lang="en-US" altLang="en-US" dirty="0" smtClean="0"/>
              <a:t>“I’m right, everyone else is wrong.”</a:t>
            </a:r>
          </a:p>
          <a:p>
            <a:pPr>
              <a:spcBef>
                <a:spcPts val="300"/>
              </a:spcBef>
            </a:pPr>
            <a:r>
              <a:rPr lang="en-US" altLang="en-US" dirty="0" smtClean="0"/>
              <a:t>Empathetic thinking</a:t>
            </a:r>
          </a:p>
          <a:p>
            <a:pPr marL="788988" lvl="2" indent="-342900"/>
            <a:r>
              <a:rPr lang="en-US" altLang="en-US" dirty="0" smtClean="0"/>
              <a:t>“My View” is one possible interpretation</a:t>
            </a:r>
          </a:p>
          <a:p>
            <a:pPr marL="788988" lvl="2" indent="-342900"/>
            <a:r>
              <a:rPr lang="en-US" altLang="en-US" dirty="0" smtClean="0"/>
              <a:t>Take time to learn perspective of others</a:t>
            </a:r>
          </a:p>
          <a:p>
            <a:pPr marL="788988" lvl="2" indent="-342900"/>
            <a:r>
              <a:rPr lang="en-US" altLang="en-US" dirty="0" smtClean="0"/>
              <a:t>Take time to understand problem domain as a system</a:t>
            </a:r>
          </a:p>
        </p:txBody>
      </p:sp>
      <p:sp>
        <p:nvSpPr>
          <p:cNvPr id="71682"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AutoShape 2"/>
          <p:cNvSpPr>
            <a:spLocks noGrp="1" noChangeArrowheads="1"/>
          </p:cNvSpPr>
          <p:nvPr>
            <p:ph type="title"/>
          </p:nvPr>
        </p:nvSpPr>
        <p:spPr/>
        <p:txBody>
          <a:bodyPr/>
          <a:lstStyle/>
          <a:p>
            <a:r>
              <a:rPr altLang="en-US" dirty="0" smtClean="0"/>
              <a:t>Ethics Guide:  Egocentric vs. Empathetic Thinking (summary)</a:t>
            </a:r>
          </a:p>
        </p:txBody>
      </p:sp>
      <p:sp>
        <p:nvSpPr>
          <p:cNvPr id="73731" name="Content Placeholder 2"/>
          <p:cNvSpPr>
            <a:spLocks noGrp="1"/>
          </p:cNvSpPr>
          <p:nvPr>
            <p:ph idx="1"/>
          </p:nvPr>
        </p:nvSpPr>
        <p:spPr/>
        <p:txBody>
          <a:bodyPr/>
          <a:lstStyle/>
          <a:p>
            <a:pPr marL="0" indent="0">
              <a:buFont typeface="Arial" panose="020B0604020202020204" pitchFamily="34" charset="0"/>
              <a:buNone/>
              <a:defRPr/>
            </a:pPr>
            <a:r>
              <a:rPr lang="en-US" dirty="0">
                <a:latin typeface="Arial" charset="0"/>
                <a:cs typeface="Arial" charset="0"/>
              </a:rPr>
              <a:t>Consider </a:t>
            </a:r>
            <a:r>
              <a:rPr lang="en-US" dirty="0" smtClean="0">
                <a:latin typeface="Arial" charset="0"/>
                <a:cs typeface="Arial" charset="0"/>
              </a:rPr>
              <a:t>Falcon Security: </a:t>
            </a:r>
            <a:endParaRPr lang="en-US" dirty="0">
              <a:latin typeface="Arial" charset="0"/>
              <a:cs typeface="Arial" charset="0"/>
            </a:endParaRPr>
          </a:p>
          <a:p>
            <a:pPr marL="233363" indent="-233363"/>
            <a:r>
              <a:rPr lang="en-US" altLang="en-US" dirty="0" smtClean="0">
                <a:solidFill>
                  <a:srgbClr val="000000"/>
                </a:solidFill>
              </a:rPr>
              <a:t>Interpersonal conflicts</a:t>
            </a:r>
            <a:endParaRPr lang="en-US" altLang="en-US" dirty="0">
              <a:solidFill>
                <a:srgbClr val="000000"/>
              </a:solidFill>
            </a:endParaRPr>
          </a:p>
          <a:p>
            <a:pPr lvl="2"/>
            <a:r>
              <a:rPr lang="en-US" altLang="en-US" sz="2600" dirty="0"/>
              <a:t>Getting snippy, feelings being </a:t>
            </a:r>
            <a:r>
              <a:rPr lang="en-US" altLang="en-US" sz="2600" dirty="0" smtClean="0"/>
              <a:t>hurt</a:t>
            </a:r>
            <a:endParaRPr lang="en-US" altLang="en-US" sz="2600" dirty="0"/>
          </a:p>
          <a:p>
            <a:pPr lvl="2"/>
            <a:r>
              <a:rPr lang="en-US" altLang="en-US" sz="2600" dirty="0">
                <a:solidFill>
                  <a:srgbClr val="000000"/>
                </a:solidFill>
              </a:rPr>
              <a:t>“L</a:t>
            </a:r>
            <a:r>
              <a:rPr lang="en-US" altLang="en-US" sz="2600" dirty="0"/>
              <a:t>et’s just ignore </a:t>
            </a:r>
            <a:r>
              <a:rPr lang="en-US" altLang="en-US" sz="2600" dirty="0" smtClean="0"/>
              <a:t>Felix”</a:t>
            </a:r>
            <a:endParaRPr lang="en-US" altLang="en-US" sz="2600" dirty="0"/>
          </a:p>
          <a:p>
            <a:pPr lvl="2"/>
            <a:r>
              <a:rPr lang="en-US" altLang="en-US" sz="2600" dirty="0">
                <a:solidFill>
                  <a:srgbClr val="000000"/>
                </a:solidFill>
              </a:rPr>
              <a:t>Felix opposes project, not really </a:t>
            </a:r>
            <a:r>
              <a:rPr lang="en-US" altLang="en-US" sz="2600" dirty="0" smtClean="0">
                <a:solidFill>
                  <a:srgbClr val="000000"/>
                </a:solidFill>
              </a:rPr>
              <a:t>participating</a:t>
            </a:r>
          </a:p>
          <a:p>
            <a:pPr lvl="2"/>
            <a:r>
              <a:rPr lang="en-US" sz="2600" dirty="0" smtClean="0">
                <a:latin typeface="Arial" charset="0"/>
                <a:cs typeface="Arial" charset="0"/>
              </a:rPr>
              <a:t>Felix </a:t>
            </a:r>
            <a:r>
              <a:rPr lang="en-US" sz="2600" dirty="0">
                <a:latin typeface="Arial" charset="0"/>
                <a:cs typeface="Arial" charset="0"/>
              </a:rPr>
              <a:t>doesn’t come to </a:t>
            </a:r>
            <a:r>
              <a:rPr lang="en-US" sz="2600" dirty="0" smtClean="0">
                <a:latin typeface="Arial" charset="0"/>
                <a:cs typeface="Arial" charset="0"/>
              </a:rPr>
              <a:t>meetings</a:t>
            </a:r>
          </a:p>
          <a:p>
            <a:pPr lvl="2"/>
            <a:r>
              <a:rPr lang="en-US" sz="2600" dirty="0" smtClean="0"/>
              <a:t>Felix thinks </a:t>
            </a:r>
            <a:r>
              <a:rPr lang="en-US" sz="2600" dirty="0"/>
              <a:t>team is focused on </a:t>
            </a:r>
            <a:r>
              <a:rPr lang="en-US" sz="2600" dirty="0" smtClean="0"/>
              <a:t>drone flight performance</a:t>
            </a:r>
          </a:p>
          <a:p>
            <a:pPr lvl="2"/>
            <a:r>
              <a:rPr lang="en-US" sz="2600" dirty="0" smtClean="0"/>
              <a:t>Alexis </a:t>
            </a:r>
            <a:r>
              <a:rPr lang="en-US" sz="2600" dirty="0"/>
              <a:t>thinks </a:t>
            </a:r>
            <a:r>
              <a:rPr lang="en-US" sz="2600" dirty="0" smtClean="0"/>
              <a:t>team </a:t>
            </a:r>
            <a:r>
              <a:rPr lang="en-US" sz="2600" dirty="0"/>
              <a:t>should </a:t>
            </a:r>
            <a:r>
              <a:rPr lang="en-US" sz="2600" dirty="0" smtClean="0"/>
              <a:t>determine </a:t>
            </a:r>
            <a:r>
              <a:rPr lang="en-US" sz="2600" dirty="0"/>
              <a:t>drone parts </a:t>
            </a:r>
            <a:r>
              <a:rPr lang="en-US" sz="2600" dirty="0" smtClean="0"/>
              <a:t>to </a:t>
            </a:r>
            <a:r>
              <a:rPr lang="en-US" sz="2600" dirty="0"/>
              <a:t>be </a:t>
            </a:r>
            <a:r>
              <a:rPr lang="en-US" sz="2600" dirty="0" smtClean="0"/>
              <a:t>3D-printed</a:t>
            </a:r>
          </a:p>
        </p:txBody>
      </p:sp>
      <p:sp>
        <p:nvSpPr>
          <p:cNvPr id="73730"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827088" y="365125"/>
            <a:ext cx="10515600" cy="1098550"/>
          </a:xfrm>
        </p:spPr>
        <p:txBody>
          <a:bodyPr/>
          <a:lstStyle/>
          <a:p>
            <a:r>
              <a:rPr altLang="en-US" dirty="0" smtClean="0"/>
              <a:t>Active Review</a:t>
            </a:r>
          </a:p>
        </p:txBody>
      </p:sp>
      <p:sp>
        <p:nvSpPr>
          <p:cNvPr id="10242" name="Footer Placeholder 2"/>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sp>
        <p:nvSpPr>
          <p:cNvPr id="99332" name="Content Placeholder 3"/>
          <p:cNvSpPr>
            <a:spLocks noGrp="1"/>
          </p:cNvSpPr>
          <p:nvPr>
            <p:ph idx="1"/>
          </p:nvPr>
        </p:nvSpPr>
        <p:spPr>
          <a:xfrm>
            <a:off x="773113" y="1493838"/>
            <a:ext cx="10515600" cy="4023360"/>
          </a:xfrm>
        </p:spPr>
        <p:txBody>
          <a:bodyPr/>
          <a:lstStyle/>
          <a:p>
            <a:pPr marL="690563" indent="-690563">
              <a:buFont typeface="Arial" panose="020B0604020202020204" pitchFamily="34" charset="0"/>
              <a:buNone/>
            </a:pPr>
            <a:r>
              <a:rPr lang="en-US" altLang="en-US" dirty="0" smtClean="0"/>
              <a:t>Q1: Why does the Falcon Security team need to understand business processes?</a:t>
            </a:r>
          </a:p>
          <a:p>
            <a:pPr marL="690563" indent="-690563">
              <a:buFont typeface="Arial" panose="020B0604020202020204" pitchFamily="34" charset="0"/>
              <a:buNone/>
            </a:pPr>
            <a:r>
              <a:rPr lang="en-US" altLang="en-US" dirty="0" smtClean="0"/>
              <a:t>Q2: How can business process modeling help Falcon Security?</a:t>
            </a:r>
          </a:p>
          <a:p>
            <a:pPr marL="690563" indent="-690563">
              <a:buFont typeface="Arial" panose="020B0604020202020204" pitchFamily="34" charset="0"/>
              <a:buNone/>
            </a:pPr>
            <a:r>
              <a:rPr lang="en-US" altLang="en-US" dirty="0" smtClean="0"/>
              <a:t>Q3: How can information systems improve process quality?</a:t>
            </a:r>
          </a:p>
          <a:p>
            <a:pPr marL="690563" indent="-690563">
              <a:buFont typeface="Arial" panose="020B0604020202020204" pitchFamily="34" charset="0"/>
              <a:buNone/>
            </a:pPr>
            <a:r>
              <a:rPr lang="en-US" altLang="en-US" dirty="0" smtClean="0"/>
              <a:t>Q4: What is information?</a:t>
            </a:r>
          </a:p>
          <a:p>
            <a:pPr marL="690563" indent="-690563">
              <a:buFont typeface="Arial" panose="020B0604020202020204" pitchFamily="34" charset="0"/>
              <a:buNone/>
            </a:pPr>
            <a:r>
              <a:rPr lang="en-US" altLang="en-US" dirty="0" smtClean="0"/>
              <a:t>Q5: What data characteristics are necessary for quality information?</a:t>
            </a:r>
          </a:p>
          <a:p>
            <a:pPr marL="1084263" lvl="3" indent="-449263">
              <a:spcBef>
                <a:spcPts val="800"/>
              </a:spcBef>
              <a:buClrTx/>
            </a:pPr>
            <a:r>
              <a:rPr lang="en-US" dirty="0"/>
              <a:t>How does the knowledge in this chapter help you</a:t>
            </a:r>
            <a:r>
              <a:rPr lang="en-US" dirty="0" smtClean="0"/>
              <a:t>?</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2"/>
          <p:cNvSpPr>
            <a:spLocks noGrp="1"/>
          </p:cNvSpPr>
          <p:nvPr>
            <p:ph type="title"/>
          </p:nvPr>
        </p:nvSpPr>
        <p:spPr>
          <a:xfrm>
            <a:off x="844550" y="365125"/>
            <a:ext cx="3298825" cy="3553732"/>
          </a:xfrm>
        </p:spPr>
        <p:txBody>
          <a:bodyPr/>
          <a:lstStyle/>
          <a:p>
            <a:r>
              <a:rPr altLang="en-US" dirty="0" smtClean="0"/>
              <a:t>Case Study 2: </a:t>
            </a:r>
            <a:br>
              <a:rPr altLang="en-US" dirty="0" smtClean="0"/>
            </a:br>
            <a:r>
              <a:rPr altLang="en-US" dirty="0" smtClean="0"/>
              <a:t>Eating Our Own Dog Food: Chapter Development Process</a:t>
            </a:r>
          </a:p>
        </p:txBody>
      </p:sp>
      <p:sp>
        <p:nvSpPr>
          <p:cNvPr id="76802"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pic>
        <p:nvPicPr>
          <p:cNvPr id="5" name="Picture 4"/>
          <p:cNvPicPr preferRelativeResize="0">
            <a:picLocks/>
          </p:cNvPicPr>
          <p:nvPr/>
        </p:nvPicPr>
        <p:blipFill>
          <a:blip r:embed="rId3"/>
          <a:stretch>
            <a:fillRect/>
          </a:stretch>
        </p:blipFill>
        <p:spPr>
          <a:xfrm>
            <a:off x="4322990" y="365125"/>
            <a:ext cx="7132320" cy="51206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2"/>
          <p:cNvSpPr>
            <a:spLocks noGrp="1"/>
          </p:cNvSpPr>
          <p:nvPr>
            <p:ph type="title"/>
          </p:nvPr>
        </p:nvSpPr>
        <p:spPr>
          <a:xfrm>
            <a:off x="844550" y="365125"/>
            <a:ext cx="10515600" cy="1096963"/>
          </a:xfrm>
        </p:spPr>
        <p:txBody>
          <a:bodyPr/>
          <a:lstStyle/>
          <a:p>
            <a:r>
              <a:rPr altLang="en-US" dirty="0" smtClean="0"/>
              <a:t>Case Study 2: </a:t>
            </a:r>
            <a:br>
              <a:rPr altLang="en-US" dirty="0" smtClean="0"/>
            </a:br>
            <a:r>
              <a:rPr altLang="en-US" dirty="0" smtClean="0"/>
              <a:t>Eating Our Own Dog Food (cont’d)</a:t>
            </a:r>
          </a:p>
        </p:txBody>
      </p:sp>
      <p:sp>
        <p:nvSpPr>
          <p:cNvPr id="78850"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pic>
        <p:nvPicPr>
          <p:cNvPr id="103428" name="Picture 2"/>
          <p:cNvPicPr preferRelativeResize="0">
            <a:picLocks/>
          </p:cNvPicPr>
          <p:nvPr/>
        </p:nvPicPr>
        <p:blipFill>
          <a:blip r:embed="rId3">
            <a:extLst>
              <a:ext uri="{28A0092B-C50C-407E-A947-70E740481C1C}">
                <a14:useLocalDpi xmlns:a14="http://schemas.microsoft.com/office/drawing/2010/main" xmlns="" val="0"/>
              </a:ext>
            </a:extLst>
          </a:blip>
          <a:srcRect/>
          <a:stretch>
            <a:fillRect/>
          </a:stretch>
        </p:blipFill>
        <p:spPr bwMode="auto">
          <a:xfrm>
            <a:off x="2433638" y="1512888"/>
            <a:ext cx="7315200"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2"/>
          <p:cNvSpPr>
            <a:spLocks noGrp="1"/>
          </p:cNvSpPr>
          <p:nvPr>
            <p:ph type="title"/>
          </p:nvPr>
        </p:nvSpPr>
        <p:spPr>
          <a:xfrm>
            <a:off x="844550" y="365125"/>
            <a:ext cx="10515600" cy="1096963"/>
          </a:xfrm>
        </p:spPr>
        <p:txBody>
          <a:bodyPr/>
          <a:lstStyle/>
          <a:p>
            <a:r>
              <a:rPr altLang="en-US" dirty="0" smtClean="0"/>
              <a:t>SharePoint Development Site</a:t>
            </a:r>
          </a:p>
        </p:txBody>
      </p:sp>
      <p:sp>
        <p:nvSpPr>
          <p:cNvPr id="80898" name="Footer Placeholder 4"/>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pic>
        <p:nvPicPr>
          <p:cNvPr id="5" name="Picture 4"/>
          <p:cNvPicPr preferRelativeResize="0">
            <a:picLocks/>
          </p:cNvPicPr>
          <p:nvPr/>
        </p:nvPicPr>
        <p:blipFill>
          <a:blip r:embed="rId3"/>
          <a:stretch>
            <a:fillRect/>
          </a:stretch>
        </p:blipFill>
        <p:spPr>
          <a:xfrm>
            <a:off x="844550" y="1601573"/>
            <a:ext cx="10515600" cy="402336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973138" y="679450"/>
            <a:ext cx="2555875" cy="1735138"/>
          </a:xfrm>
        </p:spPr>
        <p:txBody>
          <a:bodyPr/>
          <a:lstStyle/>
          <a:p>
            <a:r>
              <a:rPr altLang="en-US" dirty="0" smtClean="0"/>
              <a:t>Example Email from SharePoint</a:t>
            </a:r>
          </a:p>
        </p:txBody>
      </p:sp>
      <p:sp>
        <p:nvSpPr>
          <p:cNvPr id="82946" name="Footer Placeholder 2"/>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pic>
        <p:nvPicPr>
          <p:cNvPr id="5" name="Picture 4"/>
          <p:cNvPicPr preferRelativeResize="0">
            <a:picLocks/>
          </p:cNvPicPr>
          <p:nvPr/>
        </p:nvPicPr>
        <p:blipFill>
          <a:blip r:embed="rId2"/>
          <a:stretch>
            <a:fillRect/>
          </a:stretch>
        </p:blipFill>
        <p:spPr>
          <a:xfrm>
            <a:off x="3667652" y="580304"/>
            <a:ext cx="7680960" cy="50292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844550" y="365125"/>
            <a:ext cx="10515600" cy="1096963"/>
          </a:xfrm>
        </p:spPr>
        <p:txBody>
          <a:bodyPr/>
          <a:lstStyle/>
          <a:p>
            <a:r>
              <a:rPr altLang="en-US" dirty="0" smtClean="0"/>
              <a:t>First Draft Document Library Contents</a:t>
            </a:r>
          </a:p>
        </p:txBody>
      </p:sp>
      <p:sp>
        <p:nvSpPr>
          <p:cNvPr id="83970" name="Footer Placeholder 2"/>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pic>
        <p:nvPicPr>
          <p:cNvPr id="5" name="Picture 4"/>
          <p:cNvPicPr preferRelativeResize="0">
            <a:picLocks/>
          </p:cNvPicPr>
          <p:nvPr/>
        </p:nvPicPr>
        <p:blipFill>
          <a:blip r:embed="rId2"/>
          <a:stretch>
            <a:fillRect/>
          </a:stretch>
        </p:blipFill>
        <p:spPr>
          <a:xfrm>
            <a:off x="844550" y="1545030"/>
            <a:ext cx="10515600" cy="402336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27088" y="365125"/>
            <a:ext cx="10515600" cy="1098550"/>
          </a:xfrm>
        </p:spPr>
        <p:txBody>
          <a:bodyPr/>
          <a:lstStyle/>
          <a:p>
            <a:r>
              <a:rPr altLang="en-US" dirty="0" smtClean="0"/>
              <a:t>Study Questions</a:t>
            </a:r>
          </a:p>
        </p:txBody>
      </p:sp>
      <p:sp>
        <p:nvSpPr>
          <p:cNvPr id="10242" name="Footer Placeholder 2"/>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sp>
        <p:nvSpPr>
          <p:cNvPr id="13316" name="Content Placeholder 3"/>
          <p:cNvSpPr>
            <a:spLocks noGrp="1"/>
          </p:cNvSpPr>
          <p:nvPr>
            <p:ph idx="1"/>
          </p:nvPr>
        </p:nvSpPr>
        <p:spPr>
          <a:xfrm>
            <a:off x="814388" y="1531938"/>
            <a:ext cx="10515600" cy="3985459"/>
          </a:xfrm>
        </p:spPr>
        <p:txBody>
          <a:bodyPr/>
          <a:lstStyle/>
          <a:p>
            <a:pPr marL="690563" indent="-690563">
              <a:buFont typeface="Arial" panose="020B0604020202020204" pitchFamily="34" charset="0"/>
              <a:buNone/>
            </a:pPr>
            <a:r>
              <a:rPr lang="en-US" altLang="en-US" dirty="0" smtClean="0"/>
              <a:t>Q1: Why does the Falcon Security team need to understand business processes?</a:t>
            </a:r>
          </a:p>
          <a:p>
            <a:pPr marL="690563" indent="-690563">
              <a:buFont typeface="Arial" panose="020B0604020202020204" pitchFamily="34" charset="0"/>
              <a:buNone/>
            </a:pPr>
            <a:r>
              <a:rPr lang="en-US" altLang="en-US" dirty="0" smtClean="0"/>
              <a:t>Q2: How can business process modeling help organizations?</a:t>
            </a:r>
          </a:p>
          <a:p>
            <a:pPr marL="690563" indent="-690563">
              <a:buFont typeface="Arial" panose="020B0604020202020204" pitchFamily="34" charset="0"/>
              <a:buNone/>
            </a:pPr>
            <a:r>
              <a:rPr lang="en-US" altLang="en-US" dirty="0" smtClean="0"/>
              <a:t>Q3: How can information systems improve process quality?</a:t>
            </a:r>
          </a:p>
          <a:p>
            <a:pPr marL="690563" indent="-690563">
              <a:buFont typeface="Arial" panose="020B0604020202020204" pitchFamily="34" charset="0"/>
              <a:buNone/>
            </a:pPr>
            <a:r>
              <a:rPr lang="en-US" altLang="en-US" dirty="0" smtClean="0"/>
              <a:t>Q4: What is information?</a:t>
            </a:r>
          </a:p>
          <a:p>
            <a:pPr marL="690563" indent="-690563">
              <a:buFont typeface="Arial" panose="020B0604020202020204" pitchFamily="34" charset="0"/>
              <a:buNone/>
            </a:pPr>
            <a:r>
              <a:rPr lang="en-US" altLang="en-US" dirty="0" smtClean="0"/>
              <a:t>Q5: What data characteristics are necessary for quality information?</a:t>
            </a:r>
          </a:p>
          <a:p>
            <a:pPr marL="1146175" lvl="3" indent="-463550">
              <a:spcBef>
                <a:spcPts val="800"/>
              </a:spcBef>
              <a:buClrTx/>
            </a:pPr>
            <a:r>
              <a:rPr lang="en-US" dirty="0"/>
              <a:t>How does the knowledge in this chapter help you</a:t>
            </a:r>
            <a:r>
              <a:rPr lang="en-US" dirty="0" smtClean="0"/>
              <a:t>?</a:t>
            </a:r>
            <a:r>
              <a:rPr lang="en-US" altLang="en-US" dirty="0" smtClean="0"/>
              <a:t/>
            </a:r>
            <a:br>
              <a:rPr lang="en-US" altLang="en-US" dirty="0" smtClean="0"/>
            </a:br>
            <a:endParaRPr lang="en-US" alt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a:xfrm>
            <a:off x="844550" y="365125"/>
            <a:ext cx="10515600" cy="1096963"/>
          </a:xfrm>
        </p:spPr>
        <p:txBody>
          <a:bodyPr/>
          <a:lstStyle/>
          <a:p>
            <a:r>
              <a:rPr lang="en-US" dirty="0"/>
              <a:t>Chapter 6 Version History</a:t>
            </a:r>
            <a:endParaRPr altLang="en-US" dirty="0" smtClean="0"/>
          </a:p>
        </p:txBody>
      </p:sp>
      <p:sp>
        <p:nvSpPr>
          <p:cNvPr id="84994" name="Footer Placeholder 2"/>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pic>
        <p:nvPicPr>
          <p:cNvPr id="5" name="Picture 4"/>
          <p:cNvPicPr preferRelativeResize="0">
            <a:picLocks/>
          </p:cNvPicPr>
          <p:nvPr/>
        </p:nvPicPr>
        <p:blipFill>
          <a:blip r:embed="rId2"/>
          <a:stretch>
            <a:fillRect/>
          </a:stretch>
        </p:blipFill>
        <p:spPr>
          <a:xfrm>
            <a:off x="844550" y="1477586"/>
            <a:ext cx="10515600" cy="402336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Grp="1" noChangeArrowheads="1"/>
          </p:cNvSpPr>
          <p:nvPr>
            <p:ph type="title"/>
          </p:nvPr>
        </p:nvSpPr>
        <p:spPr>
          <a:xfrm>
            <a:off x="827088" y="365125"/>
            <a:ext cx="10515600" cy="1098550"/>
          </a:xfrm>
        </p:spPr>
        <p:txBody>
          <a:bodyPr/>
          <a:lstStyle/>
          <a:p>
            <a:pPr marL="914400" indent="-914400"/>
            <a:r>
              <a:rPr altLang="en-US" dirty="0" smtClean="0"/>
              <a:t>Q1: Why Does the Falcon Security Team Need to Understand Business Processes?</a:t>
            </a:r>
          </a:p>
        </p:txBody>
      </p:sp>
      <p:sp>
        <p:nvSpPr>
          <p:cNvPr id="11266" name="Footer Placeholder 5"/>
          <p:cNvSpPr>
            <a:spLocks noGrp="1"/>
          </p:cNvSpPr>
          <p:nvPr>
            <p:ph type="ftr" sz="quarter" idx="10"/>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latin typeface="Arial" charset="0"/>
                <a:cs typeface="Arial" charset="0"/>
              </a:rPr>
              <a:t>Copyright © 2017 Pearson Education, Inc.</a:t>
            </a:r>
          </a:p>
        </p:txBody>
      </p:sp>
      <p:sp>
        <p:nvSpPr>
          <p:cNvPr id="15364" name="Content Placeholder 2"/>
          <p:cNvSpPr>
            <a:spLocks noGrp="1"/>
          </p:cNvSpPr>
          <p:nvPr>
            <p:ph idx="1"/>
          </p:nvPr>
        </p:nvSpPr>
        <p:spPr>
          <a:xfrm>
            <a:off x="773113" y="1558925"/>
            <a:ext cx="10515600" cy="3841750"/>
          </a:xfrm>
        </p:spPr>
        <p:txBody>
          <a:bodyPr/>
          <a:lstStyle/>
          <a:p>
            <a:r>
              <a:rPr lang="en-US" altLang="en-US" dirty="0" smtClean="0"/>
              <a:t> For informed, effective discussions and evaluations</a:t>
            </a:r>
          </a:p>
          <a:p>
            <a:pPr marL="908050" lvl="2" indent="-330200"/>
            <a:r>
              <a:rPr lang="en-US" altLang="en-US" dirty="0" smtClean="0"/>
              <a:t>Create abstraction or model of Falcon's current processes</a:t>
            </a:r>
          </a:p>
          <a:p>
            <a:pPr marL="908050" lvl="2" indent="-330200"/>
            <a:r>
              <a:rPr lang="en-US" altLang="en-US" dirty="0" smtClean="0"/>
              <a:t>Identify new business processes and information systems to support drone production</a:t>
            </a:r>
          </a:p>
          <a:p>
            <a:pPr marL="908050" lvl="2" indent="-330200"/>
            <a:r>
              <a:rPr lang="en-US" altLang="en-US" dirty="0" smtClean="0"/>
              <a:t>Determine if savings justify changing business processes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referRelativeResize="0">
            <a:picLocks/>
          </p:cNvPicPr>
          <p:nvPr/>
        </p:nvPicPr>
        <p:blipFill>
          <a:blip r:embed="rId3"/>
          <a:stretch>
            <a:fillRect/>
          </a:stretch>
        </p:blipFill>
        <p:spPr>
          <a:xfrm>
            <a:off x="3128962" y="1523367"/>
            <a:ext cx="8229600" cy="4023360"/>
          </a:xfrm>
          <a:prstGeom prst="rect">
            <a:avLst/>
          </a:prstGeom>
        </p:spPr>
      </p:pic>
      <p:sp>
        <p:nvSpPr>
          <p:cNvPr id="17410" name="Title 1"/>
          <p:cNvSpPr>
            <a:spLocks noGrp="1"/>
          </p:cNvSpPr>
          <p:nvPr>
            <p:ph type="title"/>
          </p:nvPr>
        </p:nvSpPr>
        <p:spPr>
          <a:xfrm>
            <a:off x="827088" y="365125"/>
            <a:ext cx="10515600" cy="1098550"/>
          </a:xfrm>
        </p:spPr>
        <p:txBody>
          <a:bodyPr/>
          <a:lstStyle/>
          <a:p>
            <a:pPr marL="850900" indent="-850900"/>
            <a:r>
              <a:rPr altLang="en-US" dirty="0" smtClean="0"/>
              <a:t>Q2: How Can Business Process Modeling Help Organizations? (Best Bikes example)</a:t>
            </a:r>
          </a:p>
        </p:txBody>
      </p:sp>
      <p:sp>
        <p:nvSpPr>
          <p:cNvPr id="3" name="Footer Placeholder 2"/>
          <p:cNvSpPr>
            <a:spLocks noGrp="1"/>
          </p:cNvSpPr>
          <p:nvPr>
            <p:ph type="ftr" sz="quarter" idx="10"/>
          </p:nvPr>
        </p:nvSpPr>
        <p:spPr/>
        <p:txBody>
          <a:bodyPr/>
          <a:lstStyle/>
          <a:p>
            <a:pPr>
              <a:defRPr/>
            </a:pPr>
            <a:r>
              <a:rPr lang="en-US" dirty="0"/>
              <a:t>Copyright © 2017 Pearson Education, Inc.</a:t>
            </a:r>
          </a:p>
        </p:txBody>
      </p:sp>
      <p:sp>
        <p:nvSpPr>
          <p:cNvPr id="17413" name="TextBox 5"/>
          <p:cNvSpPr txBox="1">
            <a:spLocks noChangeArrowheads="1"/>
          </p:cNvSpPr>
          <p:nvPr/>
        </p:nvSpPr>
        <p:spPr bwMode="auto">
          <a:xfrm>
            <a:off x="3128963" y="4524375"/>
            <a:ext cx="3175000"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sz="2800" b="1" dirty="0">
                <a:latin typeface="Arial" panose="020B0604020202020204" pitchFamily="34" charset="0"/>
                <a:cs typeface="Arial" panose="020B0604020202020204" pitchFamily="34" charset="0"/>
              </a:rPr>
              <a:t>Swimlane format</a:t>
            </a:r>
            <a:endParaRPr lang="en-US" altLang="en-US" sz="2800" dirty="0">
              <a:latin typeface="Arial" panose="020B0604020202020204" pitchFamily="34" charset="0"/>
              <a:cs typeface="Arial" panose="020B0604020202020204" pitchFamily="34" charset="0"/>
            </a:endParaRPr>
          </a:p>
        </p:txBody>
      </p:sp>
      <p:pic>
        <p:nvPicPr>
          <p:cNvPr id="10" name="Picture 9"/>
          <p:cNvPicPr preferRelativeResize="0">
            <a:picLocks/>
          </p:cNvPicPr>
          <p:nvPr/>
        </p:nvPicPr>
        <p:blipFill>
          <a:blip r:embed="rId4"/>
          <a:stretch>
            <a:fillRect/>
          </a:stretch>
        </p:blipFill>
        <p:spPr>
          <a:xfrm>
            <a:off x="831907" y="1523367"/>
            <a:ext cx="2286000" cy="402336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smtClean="0"/>
              <a:t>Best Biked Processes </a:t>
            </a:r>
            <a:r>
              <a:rPr lang="en-US" dirty="0"/>
              <a:t>Must Change to Support 3D Printing</a:t>
            </a:r>
          </a:p>
        </p:txBody>
      </p:sp>
      <p:sp>
        <p:nvSpPr>
          <p:cNvPr id="6" name="Content Placeholder 5"/>
          <p:cNvSpPr>
            <a:spLocks noGrp="1"/>
          </p:cNvSpPr>
          <p:nvPr>
            <p:ph idx="1"/>
          </p:nvPr>
        </p:nvSpPr>
        <p:spPr/>
        <p:txBody>
          <a:bodyPr/>
          <a:lstStyle/>
          <a:p>
            <a:pPr marL="236538" indent="-236538"/>
            <a:r>
              <a:rPr lang="en-US" dirty="0" smtClean="0"/>
              <a:t>Operations </a:t>
            </a:r>
            <a:r>
              <a:rPr lang="en-US" dirty="0"/>
              <a:t>will need to decide whether to 3D </a:t>
            </a:r>
            <a:r>
              <a:rPr lang="en-US" dirty="0" smtClean="0"/>
              <a:t>print </a:t>
            </a:r>
            <a:r>
              <a:rPr lang="en-US" dirty="0"/>
              <a:t>a</a:t>
            </a:r>
            <a:r>
              <a:rPr lang="en-US" dirty="0" smtClean="0"/>
              <a:t> </a:t>
            </a:r>
            <a:r>
              <a:rPr lang="en-US" dirty="0"/>
              <a:t>part </a:t>
            </a:r>
            <a:r>
              <a:rPr lang="en-US" dirty="0" smtClean="0"/>
              <a:t> manufactured in-house</a:t>
            </a:r>
            <a:endParaRPr lang="en-US" dirty="0"/>
          </a:p>
          <a:p>
            <a:pPr marL="236538" indent="-236538"/>
            <a:r>
              <a:rPr lang="en-US" dirty="0"/>
              <a:t> U</a:t>
            </a:r>
            <a:r>
              <a:rPr lang="en-US" dirty="0" smtClean="0"/>
              <a:t>ses process </a:t>
            </a:r>
            <a:r>
              <a:rPr lang="en-US" dirty="0"/>
              <a:t>diagrams to </a:t>
            </a:r>
            <a:r>
              <a:rPr lang="en-US" dirty="0" smtClean="0"/>
              <a:t>communicate </a:t>
            </a:r>
            <a:r>
              <a:rPr lang="en-US" dirty="0"/>
              <a:t>process structure and possible </a:t>
            </a:r>
            <a:r>
              <a:rPr lang="en-US" dirty="0" smtClean="0"/>
              <a:t>changes, </a:t>
            </a:r>
            <a:r>
              <a:rPr lang="en-US" dirty="0"/>
              <a:t>additional </a:t>
            </a:r>
            <a:r>
              <a:rPr lang="en-US" dirty="0" smtClean="0"/>
              <a:t>personnel needs</a:t>
            </a:r>
            <a:endParaRPr lang="en-US" dirty="0"/>
          </a:p>
          <a:p>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xmlns="" val="4244789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62693" y="981136"/>
            <a:ext cx="2524201" cy="3332447"/>
          </a:xfrm>
        </p:spPr>
        <p:txBody>
          <a:bodyPr/>
          <a:lstStyle/>
          <a:p>
            <a:r>
              <a:rPr lang="en-US" dirty="0"/>
              <a:t>Revised </a:t>
            </a:r>
            <a:r>
              <a:rPr lang="en-US" dirty="0" smtClean="0"/>
              <a:t>Best Bikes’ Processes</a:t>
            </a:r>
            <a:r>
              <a:rPr lang="en-US" dirty="0"/>
              <a:t/>
            </a:r>
            <a:br>
              <a:rPr lang="en-US" dirty="0"/>
            </a:br>
            <a:r>
              <a:rPr lang="en-US" dirty="0"/>
              <a:t>Using BPMN</a:t>
            </a:r>
          </a:p>
        </p:txBody>
      </p:sp>
      <p:sp>
        <p:nvSpPr>
          <p:cNvPr id="4" name="Footer Placeholder 3"/>
          <p:cNvSpPr>
            <a:spLocks noGrp="1"/>
          </p:cNvSpPr>
          <p:nvPr>
            <p:ph type="ftr" sz="quarter" idx="10"/>
          </p:nvPr>
        </p:nvSpPr>
        <p:spPr/>
        <p:txBody>
          <a:bodyPr/>
          <a:lstStyle/>
          <a:p>
            <a:pPr>
              <a:defRPr/>
            </a:pPr>
            <a:r>
              <a:rPr lang="en-US" dirty="0" smtClean="0"/>
              <a:t>Copyright © 2017 Pearson Education, Inc.</a:t>
            </a:r>
            <a:endParaRPr lang="en-US" dirty="0"/>
          </a:p>
        </p:txBody>
      </p:sp>
      <p:pic>
        <p:nvPicPr>
          <p:cNvPr id="8" name="Picture 7"/>
          <p:cNvPicPr preferRelativeResize="0">
            <a:picLocks/>
          </p:cNvPicPr>
          <p:nvPr/>
        </p:nvPicPr>
        <p:blipFill>
          <a:blip r:embed="rId3"/>
          <a:stretch>
            <a:fillRect/>
          </a:stretch>
        </p:blipFill>
        <p:spPr>
          <a:xfrm>
            <a:off x="3735879" y="251792"/>
            <a:ext cx="7772400" cy="5303520"/>
          </a:xfrm>
          <a:prstGeom prst="rect">
            <a:avLst/>
          </a:prstGeom>
        </p:spPr>
      </p:pic>
    </p:spTree>
    <p:extLst>
      <p:ext uri="{BB962C8B-B14F-4D97-AF65-F5344CB8AC3E}">
        <p14:creationId xmlns:p14="http://schemas.microsoft.com/office/powerpoint/2010/main" xmlns="" val="35139652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914400" indent="-914400">
              <a:tabLst>
                <a:tab pos="850900" algn="l"/>
              </a:tabLst>
            </a:pPr>
            <a:r>
              <a:rPr lang="en-US" dirty="0" smtClean="0"/>
              <a:t>Q3: How Can Information Systems Improve Process Quality?</a:t>
            </a:r>
            <a:endParaRPr lang="en-US" dirty="0"/>
          </a:p>
        </p:txBody>
      </p:sp>
      <p:sp>
        <p:nvSpPr>
          <p:cNvPr id="4" name="Content Placeholder 3"/>
          <p:cNvSpPr>
            <a:spLocks noGrp="1"/>
          </p:cNvSpPr>
          <p:nvPr>
            <p:ph idx="1"/>
          </p:nvPr>
        </p:nvSpPr>
        <p:spPr/>
        <p:txBody>
          <a:bodyPr/>
          <a:lstStyle/>
          <a:p>
            <a:pPr marL="238125" indent="-238125"/>
            <a:r>
              <a:rPr lang="en-US" dirty="0" smtClean="0"/>
              <a:t>Current </a:t>
            </a:r>
            <a:r>
              <a:rPr lang="en-US" dirty="0"/>
              <a:t>processes </a:t>
            </a:r>
            <a:r>
              <a:rPr lang="en-US" dirty="0" smtClean="0"/>
              <a:t>do not support </a:t>
            </a:r>
            <a:r>
              <a:rPr lang="en-US" dirty="0"/>
              <a:t>3D </a:t>
            </a:r>
            <a:r>
              <a:rPr lang="en-US" dirty="0" smtClean="0"/>
              <a:t>printing</a:t>
            </a:r>
          </a:p>
          <a:p>
            <a:pPr marL="228600" lvl="2" indent="-228600">
              <a:spcBef>
                <a:spcPts val="800"/>
              </a:spcBef>
              <a:buClrTx/>
              <a:buFont typeface="Arial" panose="020B0604020202020204" pitchFamily="34" charset="0"/>
              <a:buChar char="•"/>
            </a:pPr>
            <a:r>
              <a:rPr lang="en-US" dirty="0"/>
              <a:t>Dimensions of process </a:t>
            </a:r>
            <a:r>
              <a:rPr lang="en-US" dirty="0" smtClean="0"/>
              <a:t>quality</a:t>
            </a:r>
            <a:endParaRPr lang="en-US" dirty="0"/>
          </a:p>
          <a:p>
            <a:pPr marL="636588" lvl="2" indent="-338138">
              <a:spcBef>
                <a:spcPts val="800"/>
              </a:spcBef>
              <a:buClrTx/>
            </a:pPr>
            <a:r>
              <a:rPr lang="en-US" dirty="0" smtClean="0"/>
              <a:t>Efficiency </a:t>
            </a:r>
            <a:r>
              <a:rPr lang="en-US" dirty="0"/>
              <a:t>-&gt; ratio of benefits to </a:t>
            </a:r>
            <a:r>
              <a:rPr lang="en-US" dirty="0" smtClean="0"/>
              <a:t>costs</a:t>
            </a:r>
            <a:endParaRPr lang="en-US" dirty="0"/>
          </a:p>
          <a:p>
            <a:pPr marL="636588" lvl="2" indent="-338138">
              <a:spcBef>
                <a:spcPts val="800"/>
              </a:spcBef>
              <a:buClrTx/>
            </a:pPr>
            <a:r>
              <a:rPr lang="en-US" dirty="0"/>
              <a:t>Effectiveness -&gt; enables organization to accomplish </a:t>
            </a:r>
            <a:r>
              <a:rPr lang="en-US" dirty="0" smtClean="0"/>
              <a:t>strategy</a:t>
            </a:r>
            <a:endParaRPr lang="en-US" dirty="0"/>
          </a:p>
          <a:p>
            <a:r>
              <a:rPr lang="en-US" dirty="0" smtClean="0"/>
              <a:t>Figure 3-1, two vendor data repositories</a:t>
            </a:r>
          </a:p>
          <a:p>
            <a:pPr marL="292100" indent="-292100"/>
            <a:r>
              <a:rPr lang="en-US" dirty="0" smtClean="0"/>
              <a:t>Single repository </a:t>
            </a:r>
            <a:r>
              <a:rPr lang="en-US" dirty="0"/>
              <a:t>less costly, generate fewer errors, and as </a:t>
            </a:r>
            <a:r>
              <a:rPr lang="en-US" dirty="0" smtClean="0"/>
              <a:t>effective</a:t>
            </a:r>
          </a:p>
          <a:p>
            <a:pPr lvl="2"/>
            <a:endParaRPr lang="en-US"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spTree>
    <p:extLst>
      <p:ext uri="{BB962C8B-B14F-4D97-AF65-F5344CB8AC3E}">
        <p14:creationId xmlns:p14="http://schemas.microsoft.com/office/powerpoint/2010/main" xmlns="" val="3362266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68590" y="630598"/>
            <a:ext cx="2335555" cy="3755421"/>
          </a:xfrm>
        </p:spPr>
        <p:txBody>
          <a:bodyPr/>
          <a:lstStyle/>
          <a:p>
            <a:r>
              <a:rPr lang="en-US" sz="3400" dirty="0" smtClean="0"/>
              <a:t>Falcon Security </a:t>
            </a:r>
            <a:r>
              <a:rPr lang="en-US" sz="3400" dirty="0"/>
              <a:t>Business </a:t>
            </a:r>
            <a:r>
              <a:rPr lang="en-US" sz="3400" dirty="0" smtClean="0"/>
              <a:t>Process with </a:t>
            </a:r>
            <a:r>
              <a:rPr lang="en-US" sz="3400" dirty="0"/>
              <a:t>Single </a:t>
            </a:r>
            <a:r>
              <a:rPr lang="en-US" sz="3400" dirty="0" smtClean="0"/>
              <a:t>Vendor Repository</a:t>
            </a:r>
            <a:endParaRPr lang="en-US" sz="3400" dirty="0"/>
          </a:p>
        </p:txBody>
      </p:sp>
      <p:sp>
        <p:nvSpPr>
          <p:cNvPr id="3" name="Footer Placeholder 2"/>
          <p:cNvSpPr>
            <a:spLocks noGrp="1"/>
          </p:cNvSpPr>
          <p:nvPr>
            <p:ph type="ftr" sz="quarter" idx="10"/>
          </p:nvPr>
        </p:nvSpPr>
        <p:spPr/>
        <p:txBody>
          <a:bodyPr/>
          <a:lstStyle/>
          <a:p>
            <a:r>
              <a:rPr lang="en-US" smtClean="0"/>
              <a:t>Copyright © 2017 Pearson Education, Inc.</a:t>
            </a:r>
            <a:endParaRPr lang="en-US" dirty="0"/>
          </a:p>
        </p:txBody>
      </p:sp>
      <p:pic>
        <p:nvPicPr>
          <p:cNvPr id="8" name="Picture 7"/>
          <p:cNvPicPr preferRelativeResize="0">
            <a:picLocks/>
          </p:cNvPicPr>
          <p:nvPr/>
        </p:nvPicPr>
        <p:blipFill>
          <a:blip r:embed="rId3"/>
          <a:stretch>
            <a:fillRect/>
          </a:stretch>
        </p:blipFill>
        <p:spPr>
          <a:xfrm>
            <a:off x="3925413" y="462548"/>
            <a:ext cx="7772400" cy="5029200"/>
          </a:xfrm>
          <a:prstGeom prst="rect">
            <a:avLst/>
          </a:prstGeom>
        </p:spPr>
      </p:pic>
    </p:spTree>
    <p:extLst>
      <p:ext uri="{BB962C8B-B14F-4D97-AF65-F5344CB8AC3E}">
        <p14:creationId xmlns:p14="http://schemas.microsoft.com/office/powerpoint/2010/main" xmlns="" val="33409693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mis7e">
  <a:themeElements>
    <a:clrScheme name="Custom 12">
      <a:dk1>
        <a:srgbClr val="00040C"/>
      </a:dk1>
      <a:lt1>
        <a:sysClr val="window" lastClr="FFFFFF"/>
      </a:lt1>
      <a:dk2>
        <a:srgbClr val="C8E8F4"/>
      </a:dk2>
      <a:lt2>
        <a:srgbClr val="F9EDA5"/>
      </a:lt2>
      <a:accent1>
        <a:srgbClr val="145064"/>
      </a:accent1>
      <a:accent2>
        <a:srgbClr val="F9EDA5"/>
      </a:accent2>
      <a:accent3>
        <a:srgbClr val="F5E169"/>
      </a:accent3>
      <a:accent4>
        <a:srgbClr val="F5E169"/>
      </a:accent4>
      <a:accent5>
        <a:srgbClr val="F2F2F2"/>
      </a:accent5>
      <a:accent6>
        <a:srgbClr val="BEE5F2"/>
      </a:accent6>
      <a:hlink>
        <a:srgbClr val="002D88"/>
      </a:hlink>
      <a:folHlink>
        <a:srgbClr val="071C2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thm15="http://schemas.microsoft.com/office/thememl/2012/main" xmlns="" name="emis7e" id="{29AB47C4-94BD-41F1-8972-5377D2CEE6E6}" vid="{1F786610-8071-45D7-B808-83255C46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Umis7e</Template>
  <TotalTime>0</TotalTime>
  <Words>2146</Words>
  <Application>Microsoft Office PowerPoint</Application>
  <PresentationFormat>Custom</PresentationFormat>
  <Paragraphs>210</Paragraphs>
  <Slides>30</Slides>
  <Notes>25</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emis7e</vt:lpstr>
      <vt:lpstr>Chapter 2</vt:lpstr>
      <vt:lpstr>“I Got the Email, But I Couldn’t Download the Attachment.”</vt:lpstr>
      <vt:lpstr>Study Questions</vt:lpstr>
      <vt:lpstr>Q1: Why Does the Falcon Security Team Need to Understand Business Processes?</vt:lpstr>
      <vt:lpstr>Q2: How Can Business Process Modeling Help Organizations? (Best Bikes example)</vt:lpstr>
      <vt:lpstr>How Best Biked Processes Must Change to Support 3D Printing</vt:lpstr>
      <vt:lpstr>Revised Best Bikes’ Processes Using BPMN</vt:lpstr>
      <vt:lpstr>Q3: How Can Information Systems Improve Process Quality?</vt:lpstr>
      <vt:lpstr>Falcon Security Business Process with Single Vendor Repository</vt:lpstr>
      <vt:lpstr>Process Costs</vt:lpstr>
      <vt:lpstr>Using Information Systems to Improve Process Quality</vt:lpstr>
      <vt:lpstr>Falcon Security Data on General Sports</vt:lpstr>
      <vt:lpstr>Q4: What Is Information?</vt:lpstr>
      <vt:lpstr>Where Is Information?</vt:lpstr>
      <vt:lpstr>Does this Graph Contain Information?</vt:lpstr>
      <vt:lpstr>So What? Augmented Collaboration</vt:lpstr>
      <vt:lpstr>Q5: What Data Characteristics Are Necessary for Quality Information?</vt:lpstr>
      <vt:lpstr>How Does the Knowledge In This Chapter Help You?</vt:lpstr>
      <vt:lpstr>Ethics Guide: I Know What’s Better, Really</vt:lpstr>
      <vt:lpstr>Ethics Guide: I Know What’s Better, Really (cont'd)</vt:lpstr>
      <vt:lpstr>Ethics Guide: I Know What’s Better, Really (cont'd)</vt:lpstr>
      <vt:lpstr>Ethics Guide: Egocentric vs. Empathetic Thinking</vt:lpstr>
      <vt:lpstr>Ethics Guide:  Egocentric vs. Empathetic Thinking (summary)</vt:lpstr>
      <vt:lpstr>Active Review</vt:lpstr>
      <vt:lpstr>Case Study 2:  Eating Our Own Dog Food: Chapter Development Process</vt:lpstr>
      <vt:lpstr>Case Study 2:  Eating Our Own Dog Food (cont’d)</vt:lpstr>
      <vt:lpstr>SharePoint Development Site</vt:lpstr>
      <vt:lpstr>Example Email from SharePoint</vt:lpstr>
      <vt:lpstr>First Draft Document Library Contents</vt:lpstr>
      <vt:lpstr>Chapter 6 Version History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2013-10-14T00:37:56Z</dcterms:created>
  <dcterms:modified xsi:type="dcterms:W3CDTF">2016-06-10T08:43:53Z</dcterms:modified>
</cp:coreProperties>
</file>